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6"/>
  </p:notesMasterIdLst>
  <p:handoutMasterIdLst>
    <p:handoutMasterId r:id="rId67"/>
  </p:handoutMasterIdLst>
  <p:sldIdLst>
    <p:sldId id="392" r:id="rId2"/>
    <p:sldId id="1085" r:id="rId3"/>
    <p:sldId id="1231" r:id="rId4"/>
    <p:sldId id="1147" r:id="rId5"/>
    <p:sldId id="1148" r:id="rId6"/>
    <p:sldId id="1149" r:id="rId7"/>
    <p:sldId id="1150" r:id="rId8"/>
    <p:sldId id="1151" r:id="rId9"/>
    <p:sldId id="1234" r:id="rId10"/>
    <p:sldId id="1152" r:id="rId11"/>
    <p:sldId id="1153" r:id="rId12"/>
    <p:sldId id="1154" r:id="rId13"/>
    <p:sldId id="1233" r:id="rId14"/>
    <p:sldId id="1236" r:id="rId15"/>
    <p:sldId id="1237" r:id="rId16"/>
    <p:sldId id="1238" r:id="rId17"/>
    <p:sldId id="1239" r:id="rId18"/>
    <p:sldId id="1240" r:id="rId19"/>
    <p:sldId id="1241" r:id="rId20"/>
    <p:sldId id="1242" r:id="rId21"/>
    <p:sldId id="1245" r:id="rId22"/>
    <p:sldId id="1246" r:id="rId23"/>
    <p:sldId id="1248" r:id="rId24"/>
    <p:sldId id="1249" r:id="rId25"/>
    <p:sldId id="1253" r:id="rId26"/>
    <p:sldId id="1254" r:id="rId27"/>
    <p:sldId id="1251" r:id="rId28"/>
    <p:sldId id="1256" r:id="rId29"/>
    <p:sldId id="1258" r:id="rId30"/>
    <p:sldId id="1259" r:id="rId31"/>
    <p:sldId id="1260" r:id="rId32"/>
    <p:sldId id="1261" r:id="rId33"/>
    <p:sldId id="1263" r:id="rId34"/>
    <p:sldId id="1264" r:id="rId35"/>
    <p:sldId id="1265" r:id="rId36"/>
    <p:sldId id="1266" r:id="rId37"/>
    <p:sldId id="1267" r:id="rId38"/>
    <p:sldId id="1268" r:id="rId39"/>
    <p:sldId id="1269" r:id="rId40"/>
    <p:sldId id="1247" r:id="rId41"/>
    <p:sldId id="1244" r:id="rId42"/>
    <p:sldId id="1243" r:id="rId43"/>
    <p:sldId id="1270" r:id="rId44"/>
    <p:sldId id="1271" r:id="rId45"/>
    <p:sldId id="1272" r:id="rId46"/>
    <p:sldId id="1277" r:id="rId47"/>
    <p:sldId id="1273" r:id="rId48"/>
    <p:sldId id="1276" r:id="rId49"/>
    <p:sldId id="1280" r:id="rId50"/>
    <p:sldId id="1281" r:id="rId51"/>
    <p:sldId id="1282" r:id="rId52"/>
    <p:sldId id="1283" r:id="rId53"/>
    <p:sldId id="1284" r:id="rId54"/>
    <p:sldId id="1285" r:id="rId55"/>
    <p:sldId id="1287" r:id="rId56"/>
    <p:sldId id="1288" r:id="rId57"/>
    <p:sldId id="1290" r:id="rId58"/>
    <p:sldId id="1291" r:id="rId59"/>
    <p:sldId id="1292" r:id="rId60"/>
    <p:sldId id="1293" r:id="rId61"/>
    <p:sldId id="1295" r:id="rId62"/>
    <p:sldId id="1296" r:id="rId63"/>
    <p:sldId id="1297" r:id="rId64"/>
    <p:sldId id="889" r:id="rId65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1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BC0E"/>
    <a:srgbClr val="3056FA"/>
    <a:srgbClr val="FBC325"/>
    <a:srgbClr val="FBC733"/>
    <a:srgbClr val="4DADC7"/>
    <a:srgbClr val="3399FF"/>
    <a:srgbClr val="70BDD2"/>
    <a:srgbClr val="4F81BA"/>
    <a:srgbClr val="3333CC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07" autoAdjust="0"/>
    <p:restoredTop sz="85220" autoAdjust="0"/>
  </p:normalViewPr>
  <p:slideViewPr>
    <p:cSldViewPr snapToObjects="1">
      <p:cViewPr>
        <p:scale>
          <a:sx n="115" d="100"/>
          <a:sy n="115" d="100"/>
        </p:scale>
        <p:origin x="920" y="40"/>
      </p:cViewPr>
      <p:guideLst>
        <p:guide orient="horz" pos="2160"/>
        <p:guide pos="1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610DBB-FA3E-BA4C-AFAB-ED4147FA32B1}" type="datetimeFigureOut">
              <a:rPr lang="en-US" smtClean="0"/>
              <a:pPr/>
              <a:t>7/7/19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FF5B2-048D-0344-B140-24CAAF7F04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703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>
</file>

<file path=ppt/media/image10.png>
</file>

<file path=ppt/media/image11.tiff>
</file>

<file path=ppt/media/image12.jpg>
</file>

<file path=ppt/media/image13.png>
</file>

<file path=ppt/media/image14.tiff>
</file>

<file path=ppt/media/image2.png>
</file>

<file path=ppt/media/image3.jp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B1EAA98-0FDA-CD43-AE85-312F9266063F}" type="datetime1">
              <a:rPr lang="en-US"/>
              <a:pPr>
                <a:defRPr/>
              </a:pPr>
              <a:t>7/7/19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519AE34-0624-8F4B-9FB8-27D0EFDF76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8979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65" charset="-128"/>
        <a:cs typeface="ＭＳ Ｐゴシック" pitchFamily="-65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65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65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65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altLang="zh-CN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296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37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665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796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1391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192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746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03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6413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2156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5680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777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1889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297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405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0893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857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131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241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275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641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9261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7974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4832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0327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5922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935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659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47544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1209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19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10591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1008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98480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16317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87087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694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94847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57833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9926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30915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22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78548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51320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7378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67487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74600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87608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91084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98832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67724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22867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388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12911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57946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11294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274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82917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519AE34-0624-8F4B-9FB8-27D0EFDF760C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700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148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0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BD9A76-C457-694D-9067-3B862B4C239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525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-1588"/>
            <a:ext cx="9339263" cy="12192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" dist="23000" dir="5400000" rotWithShape="0">
              <a:srgbClr val="000000">
                <a:alpha val="17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sz="1800">
              <a:solidFill>
                <a:srgbClr val="FFFFFF"/>
              </a:solidFill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7772400" cy="1066800"/>
          </a:xfrm>
        </p:spPr>
        <p:txBody>
          <a:bodyPr anchor="t"/>
          <a:lstStyle>
            <a:lvl1pPr>
              <a:defRPr sz="9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3736975"/>
            <a:ext cx="6400800" cy="682625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E9F4B6-8681-E04D-9255-0297A3D323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A3C13E-E4C7-D24A-8B56-ECE664E03A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32440E-5BFE-874C-9227-F4E3288434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5463FC-7912-AC48-B1D7-F0AD74BF434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38200"/>
            <a:ext cx="7772400" cy="1066800"/>
          </a:xfrm>
        </p:spPr>
        <p:txBody>
          <a:bodyPr anchor="t"/>
          <a:lstStyle>
            <a:lvl1pPr>
              <a:defRPr sz="9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2517775"/>
            <a:ext cx="6400800" cy="682625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05000"/>
            <a:ext cx="82296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F38D69-7854-5743-8814-6FD6FB500D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8055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E1F212-E36A-6C44-B33E-31147482829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6E3AE0-77FC-6A46-AAD7-7484B6419ED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5E49AE-0C71-C547-B6A5-EC281CCEEE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FC58E1-AD50-B54D-AB38-8CD397ACED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52400"/>
            <a:ext cx="8229600" cy="838200"/>
          </a:xfrm>
        </p:spPr>
        <p:txBody>
          <a:bodyPr/>
          <a:lstStyle>
            <a:lvl1pPr>
              <a:defRPr sz="5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464161-BD14-6B44-8A5D-DA5F390B3F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683E74-89E2-C64C-9005-6CEB91907F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6096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951038"/>
            <a:ext cx="8229600" cy="422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orbe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orbe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orbel" charset="0"/>
              </a:defRPr>
            </a:lvl1pPr>
          </a:lstStyle>
          <a:p>
            <a:pPr>
              <a:defRPr/>
            </a:pPr>
            <a:fld id="{6EC0E81C-C778-DC40-90D0-8BC73B3804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  <p:sldLayoutId id="2147483827" r:id="rId13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6000" b="1" kern="1200">
          <a:solidFill>
            <a:schemeClr val="tx1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chemeClr val="tx1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chemeClr val="tx1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chemeClr val="tx1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6000" b="1">
          <a:solidFill>
            <a:schemeClr val="tx1"/>
          </a:solidFill>
          <a:latin typeface="Corbel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9pPr>
    </p:titleStyle>
    <p:bodyStyle>
      <a:lvl1pPr marL="0" indent="0" algn="l" defTabSz="457200" rtl="0" eaLnBrk="0" fontAlgn="base" hangingPunct="0">
        <a:spcBef>
          <a:spcPts val="2000"/>
        </a:spcBef>
        <a:spcAft>
          <a:spcPct val="0"/>
        </a:spcAft>
        <a:buNone/>
        <a:defRPr sz="3200" kern="1200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457200" indent="-228600" algn="l" defTabSz="457200" rtl="0" eaLnBrk="0" fontAlgn="base" hangingPunct="0">
        <a:spcBef>
          <a:spcPct val="0"/>
        </a:spcBef>
        <a:spcAft>
          <a:spcPct val="0"/>
        </a:spcAft>
        <a:buSzPct val="100000"/>
        <a:buFont typeface="Lucida Grande" charset="0"/>
        <a:buChar char="»"/>
        <a:defRPr sz="27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2pPr>
      <a:lvl3pPr marL="77724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yanda@uab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tiff"/><Relationship Id="rId4" Type="http://schemas.openxmlformats.org/officeDocument/2006/relationships/image" Target="../media/image8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9.tiff"/><Relationship Id="rId4" Type="http://schemas.openxmlformats.org/officeDocument/2006/relationships/image" Target="../media/image7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tiff"/><Relationship Id="rId4" Type="http://schemas.openxmlformats.org/officeDocument/2006/relationships/image" Target="../media/image8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9.tiff"/><Relationship Id="rId4" Type="http://schemas.openxmlformats.org/officeDocument/2006/relationships/image" Target="../media/image7.tif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tif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tif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mailto:yanda@uab.edu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tiff"/><Relationship Id="rId4" Type="http://schemas.openxmlformats.org/officeDocument/2006/relationships/hyperlink" Target="http://www.cs.uab.edu/yanda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AutoShape 2" descr="cuhk的圖片搜尋結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108" name="AutoShape 4" descr="cuhk的圖片搜尋結果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Rectangle 30"/>
          <p:cNvSpPr>
            <a:spLocks noChangeArrowheads="1"/>
          </p:cNvSpPr>
          <p:nvPr/>
        </p:nvSpPr>
        <p:spPr bwMode="auto">
          <a:xfrm>
            <a:off x="0" y="4221088"/>
            <a:ext cx="9144000" cy="1692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600" b="1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rPr>
              <a:t>Da Yan (UAB)</a:t>
            </a:r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rPr>
              <a:t>, James Cheng (CUHK), </a:t>
            </a:r>
            <a:r>
              <a:rPr lang="en-US" sz="2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rPr>
              <a:t>Hongzhi</a:t>
            </a:r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rPr>
              <a:t> Chen (CUHK),</a:t>
            </a:r>
          </a:p>
          <a:p>
            <a:pPr algn="ctr"/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rPr>
              <a:t>Cheng Long (NTU), </a:t>
            </a:r>
            <a:r>
              <a:rPr lang="en-US" sz="2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rPr>
              <a:t>Purushotham</a:t>
            </a:r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rPr>
              <a:t> Bangalore (UAB)</a:t>
            </a:r>
          </a:p>
          <a:p>
            <a:pPr algn="ctr"/>
            <a:endParaRPr lang="en-US" sz="2600" dirty="0">
              <a:solidFill>
                <a:schemeClr val="tx1">
                  <a:lumMod val="65000"/>
                  <a:lumOff val="35000"/>
                </a:schemeClr>
              </a:solidFill>
              <a:latin typeface="Corbel" charset="0"/>
              <a:ea typeface="Corbel" charset="0"/>
              <a:cs typeface="Corbel" charset="0"/>
            </a:endParaRPr>
          </a:p>
          <a:p>
            <a:pPr algn="ctr"/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rPr>
              <a:t>Email: </a:t>
            </a:r>
            <a:r>
              <a:rPr lang="en-US" altLang="zh-CN" sz="2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  <a:hlinkClick r:id="rId3"/>
              </a:rPr>
              <a:t>yanda@uab.edu</a:t>
            </a:r>
            <a:r>
              <a:rPr lang="zh-CN" alt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rPr>
              <a:t> </a:t>
            </a:r>
            <a:endParaRPr lang="en-US" sz="2600" dirty="0">
              <a:solidFill>
                <a:schemeClr val="tx1">
                  <a:lumMod val="65000"/>
                  <a:lumOff val="35000"/>
                </a:schemeClr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2" name="Subtitle 8"/>
          <p:cNvSpPr txBox="1">
            <a:spLocks/>
          </p:cNvSpPr>
          <p:nvPr/>
        </p:nvSpPr>
        <p:spPr bwMode="auto">
          <a:xfrm>
            <a:off x="0" y="2132856"/>
            <a:ext cx="9144000" cy="1491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algn="ctr" eaLnBrk="0" hangingPunct="0">
              <a:spcBef>
                <a:spcPts val="200"/>
              </a:spcBef>
              <a:defRPr/>
            </a:pPr>
            <a:r>
              <a:rPr lang="en-US" altLang="zh-CN" sz="4800" b="1" dirty="0">
                <a:solidFill>
                  <a:srgbClr val="3366FF"/>
                </a:solidFill>
                <a:latin typeface="+mn-lt"/>
                <a:ea typeface="Corbel" charset="0"/>
                <a:cs typeface="Corbel" charset="0"/>
              </a:rPr>
              <a:t>Lightweight Fault Tolerance in Pregel-Like Systems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3366FF"/>
              </a:solidFill>
              <a:effectLst/>
              <a:uLnTx/>
              <a:uFillTx/>
              <a:latin typeface="+mn-lt"/>
              <a:ea typeface="Corbel" charset="0"/>
              <a:cs typeface="Corbe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70" y="383094"/>
            <a:ext cx="4456973" cy="95767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21"/>
          <p:cNvSpPr/>
          <p:nvPr/>
        </p:nvSpPr>
        <p:spPr>
          <a:xfrm>
            <a:off x="6127018" y="4221088"/>
            <a:ext cx="461206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矩形 20"/>
          <p:cNvSpPr/>
          <p:nvPr/>
        </p:nvSpPr>
        <p:spPr>
          <a:xfrm>
            <a:off x="8244408" y="4221088"/>
            <a:ext cx="496566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矩形 19"/>
          <p:cNvSpPr/>
          <p:nvPr/>
        </p:nvSpPr>
        <p:spPr>
          <a:xfrm>
            <a:off x="7506979" y="4221088"/>
            <a:ext cx="449397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 18"/>
          <p:cNvSpPr/>
          <p:nvPr/>
        </p:nvSpPr>
        <p:spPr>
          <a:xfrm>
            <a:off x="6803002" y="4257869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</a:t>
            </a:r>
            <a:r>
              <a:rPr lang="en-US" dirty="0" err="1"/>
              <a:t>Pregel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229600" cy="4221162"/>
          </a:xfrm>
        </p:spPr>
        <p:txBody>
          <a:bodyPr/>
          <a:lstStyle/>
          <a:p>
            <a:r>
              <a:rPr lang="en-US" b="1" dirty="0"/>
              <a:t>Hash-Min: Connected Components</a:t>
            </a:r>
            <a:endParaRPr lang="en-US" alt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10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96172" y="4284814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组合 183"/>
          <p:cNvGrpSpPr>
            <a:grpSpLocks/>
          </p:cNvGrpSpPr>
          <p:nvPr/>
        </p:nvGrpSpPr>
        <p:grpSpPr bwMode="auto">
          <a:xfrm>
            <a:off x="467544" y="2693925"/>
            <a:ext cx="3179644" cy="3021835"/>
            <a:chOff x="161510" y="143635"/>
            <a:chExt cx="2700300" cy="2565285"/>
          </a:xfrm>
        </p:grpSpPr>
        <p:cxnSp>
          <p:nvCxnSpPr>
            <p:cNvPr id="8" name="直接连接符 7"/>
            <p:cNvCxnSpPr/>
            <p:nvPr/>
          </p:nvCxnSpPr>
          <p:spPr>
            <a:xfrm flipV="1">
              <a:off x="1512566" y="413379"/>
              <a:ext cx="0" cy="2025798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H="1">
              <a:off x="340805" y="1448907"/>
              <a:ext cx="2385176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331459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331459" y="683123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1331459" y="1809170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331459" y="143635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331459" y="2348658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746484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5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1916433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6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161510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7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2501408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2305808" y="4284814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996758" y="4284814"/>
            <a:ext cx="226051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666252" y="4284814"/>
            <a:ext cx="230316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96681" y="4284814"/>
            <a:ext cx="228185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305808" y="4890460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305808" y="5504637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305808" y="3557611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305808" y="2868795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533071" y="6078835"/>
            <a:ext cx="17572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latin typeface="+mn-lt"/>
              </a:rPr>
              <a:t>Superstep</a:t>
            </a:r>
            <a:r>
              <a:rPr lang="en-US" altLang="zh-CN" b="1" dirty="0">
                <a:latin typeface="+mn-lt"/>
              </a:rPr>
              <a:t> </a:t>
            </a:r>
            <a:r>
              <a:rPr lang="en-US" altLang="zh-CN" b="1" dirty="0">
                <a:latin typeface="Times New Roman" pitchFamily="18" charset="0"/>
                <a:cs typeface="Times New Roman" pitchFamily="18" charset="0"/>
              </a:rPr>
              <a:t>1</a:t>
            </a:r>
            <a:endParaRPr lang="zh-CN" alt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" name="矩形 4"/>
          <p:cNvSpPr/>
          <p:nvPr/>
        </p:nvSpPr>
        <p:spPr>
          <a:xfrm>
            <a:off x="5436096" y="4221088"/>
            <a:ext cx="44951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9" name="组合 183"/>
          <p:cNvGrpSpPr>
            <a:grpSpLocks/>
          </p:cNvGrpSpPr>
          <p:nvPr/>
        </p:nvGrpSpPr>
        <p:grpSpPr bwMode="auto">
          <a:xfrm>
            <a:off x="5122028" y="2693925"/>
            <a:ext cx="3179644" cy="3021835"/>
            <a:chOff x="161510" y="143635"/>
            <a:chExt cx="2700300" cy="2565285"/>
          </a:xfrm>
        </p:grpSpPr>
        <p:cxnSp>
          <p:nvCxnSpPr>
            <p:cNvPr id="30" name="直接连接符 7"/>
            <p:cNvCxnSpPr/>
            <p:nvPr/>
          </p:nvCxnSpPr>
          <p:spPr>
            <a:xfrm flipV="1">
              <a:off x="1512566" y="413379"/>
              <a:ext cx="0" cy="2025798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8"/>
            <p:cNvCxnSpPr/>
            <p:nvPr/>
          </p:nvCxnSpPr>
          <p:spPr>
            <a:xfrm flipH="1">
              <a:off x="340805" y="1448907"/>
              <a:ext cx="2385176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9"/>
            <p:cNvSpPr/>
            <p:nvPr/>
          </p:nvSpPr>
          <p:spPr>
            <a:xfrm>
              <a:off x="1331459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椭圆 10"/>
            <p:cNvSpPr/>
            <p:nvPr/>
          </p:nvSpPr>
          <p:spPr>
            <a:xfrm>
              <a:off x="1331459" y="683123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椭圆 11"/>
            <p:cNvSpPr/>
            <p:nvPr/>
          </p:nvSpPr>
          <p:spPr>
            <a:xfrm>
              <a:off x="1331459" y="1809170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椭圆 12"/>
            <p:cNvSpPr/>
            <p:nvPr/>
          </p:nvSpPr>
          <p:spPr>
            <a:xfrm>
              <a:off x="1331459" y="143635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椭圆 13"/>
            <p:cNvSpPr/>
            <p:nvPr/>
          </p:nvSpPr>
          <p:spPr>
            <a:xfrm>
              <a:off x="1331459" y="2348658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椭圆 14"/>
            <p:cNvSpPr/>
            <p:nvPr/>
          </p:nvSpPr>
          <p:spPr>
            <a:xfrm>
              <a:off x="746484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椭圆 15"/>
            <p:cNvSpPr/>
            <p:nvPr/>
          </p:nvSpPr>
          <p:spPr>
            <a:xfrm>
              <a:off x="1916433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椭圆 16"/>
            <p:cNvSpPr/>
            <p:nvPr/>
          </p:nvSpPr>
          <p:spPr>
            <a:xfrm>
              <a:off x="161510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椭圆 17"/>
            <p:cNvSpPr/>
            <p:nvPr/>
          </p:nvSpPr>
          <p:spPr>
            <a:xfrm>
              <a:off x="2501408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5" name="矩形 22"/>
          <p:cNvSpPr/>
          <p:nvPr/>
        </p:nvSpPr>
        <p:spPr>
          <a:xfrm>
            <a:off x="6960292" y="4890460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矩形 23"/>
          <p:cNvSpPr/>
          <p:nvPr/>
        </p:nvSpPr>
        <p:spPr>
          <a:xfrm>
            <a:off x="6960292" y="5504637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矩形 24"/>
          <p:cNvSpPr/>
          <p:nvPr/>
        </p:nvSpPr>
        <p:spPr>
          <a:xfrm>
            <a:off x="6960292" y="3557611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矩形 25"/>
          <p:cNvSpPr/>
          <p:nvPr/>
        </p:nvSpPr>
        <p:spPr>
          <a:xfrm>
            <a:off x="6960291" y="2868795"/>
            <a:ext cx="441441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493704" y="403700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5808009" y="4037002"/>
            <a:ext cx="4411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5138966" y="403700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164288" y="404126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7884368" y="404126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500757" y="3356992"/>
            <a:ext cx="4270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493704" y="2708920"/>
            <a:ext cx="4411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6493704" y="4653136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493704" y="5301208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493704" y="404126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36164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</a:t>
            </a:r>
            <a:r>
              <a:rPr lang="en-US" dirty="0" err="1"/>
              <a:t>Pregel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229600" cy="4221162"/>
          </a:xfrm>
        </p:spPr>
        <p:txBody>
          <a:bodyPr/>
          <a:lstStyle/>
          <a:p>
            <a:r>
              <a:rPr lang="en-US" b="1" dirty="0"/>
              <a:t>Hash-Min: Connected Components</a:t>
            </a:r>
            <a:endParaRPr lang="en-US" alt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11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96172" y="4284814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组合 183"/>
          <p:cNvGrpSpPr>
            <a:grpSpLocks/>
          </p:cNvGrpSpPr>
          <p:nvPr/>
        </p:nvGrpSpPr>
        <p:grpSpPr bwMode="auto">
          <a:xfrm>
            <a:off x="467544" y="2693925"/>
            <a:ext cx="3179644" cy="3021835"/>
            <a:chOff x="161510" y="143635"/>
            <a:chExt cx="2700300" cy="2565285"/>
          </a:xfrm>
        </p:grpSpPr>
        <p:cxnSp>
          <p:nvCxnSpPr>
            <p:cNvPr id="8" name="直接连接符 7"/>
            <p:cNvCxnSpPr/>
            <p:nvPr/>
          </p:nvCxnSpPr>
          <p:spPr>
            <a:xfrm flipV="1">
              <a:off x="1512566" y="413379"/>
              <a:ext cx="0" cy="2025798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H="1">
              <a:off x="340805" y="1448907"/>
              <a:ext cx="2385176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331459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331459" y="683123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1331459" y="1809170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331459" y="143635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331459" y="2348658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746484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5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1916433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6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161510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7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2501408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2305808" y="4284814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996758" y="4284814"/>
            <a:ext cx="226051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666252" y="4284814"/>
            <a:ext cx="230316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96681" y="4284814"/>
            <a:ext cx="228185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305808" y="4890460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305808" y="5504637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305808" y="3557611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305808" y="2868795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2000" b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533071" y="6078835"/>
            <a:ext cx="17572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latin typeface="+mn-lt"/>
              </a:rPr>
              <a:t>Superstep</a:t>
            </a:r>
            <a:r>
              <a:rPr lang="en-US" altLang="zh-CN" b="1" dirty="0">
                <a:latin typeface="+mn-lt"/>
              </a:rPr>
              <a:t> </a:t>
            </a:r>
            <a:r>
              <a:rPr lang="en-US" altLang="zh-CN" b="1" dirty="0">
                <a:latin typeface="Times New Roman" pitchFamily="18" charset="0"/>
                <a:cs typeface="Times New Roman" pitchFamily="18" charset="0"/>
              </a:rPr>
              <a:t>2</a:t>
            </a:r>
            <a:endParaRPr lang="zh-CN" alt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" name="矩形 21"/>
          <p:cNvSpPr/>
          <p:nvPr/>
        </p:nvSpPr>
        <p:spPr>
          <a:xfrm>
            <a:off x="6127018" y="4221088"/>
            <a:ext cx="461206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矩形 20"/>
          <p:cNvSpPr/>
          <p:nvPr/>
        </p:nvSpPr>
        <p:spPr>
          <a:xfrm>
            <a:off x="8244408" y="4221088"/>
            <a:ext cx="496566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矩形 19"/>
          <p:cNvSpPr/>
          <p:nvPr/>
        </p:nvSpPr>
        <p:spPr>
          <a:xfrm>
            <a:off x="7506979" y="4221088"/>
            <a:ext cx="449397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矩形 18"/>
          <p:cNvSpPr/>
          <p:nvPr/>
        </p:nvSpPr>
        <p:spPr>
          <a:xfrm>
            <a:off x="6803002" y="4257869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矩形 4"/>
          <p:cNvSpPr/>
          <p:nvPr/>
        </p:nvSpPr>
        <p:spPr>
          <a:xfrm>
            <a:off x="5436096" y="4221088"/>
            <a:ext cx="44951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3" name="组合 183"/>
          <p:cNvGrpSpPr>
            <a:grpSpLocks/>
          </p:cNvGrpSpPr>
          <p:nvPr/>
        </p:nvGrpSpPr>
        <p:grpSpPr bwMode="auto">
          <a:xfrm>
            <a:off x="5122028" y="2693925"/>
            <a:ext cx="3179644" cy="3021835"/>
            <a:chOff x="161510" y="143635"/>
            <a:chExt cx="2700300" cy="2565285"/>
          </a:xfrm>
        </p:grpSpPr>
        <p:cxnSp>
          <p:nvCxnSpPr>
            <p:cNvPr id="34" name="直接连接符 7"/>
            <p:cNvCxnSpPr/>
            <p:nvPr/>
          </p:nvCxnSpPr>
          <p:spPr>
            <a:xfrm flipV="1">
              <a:off x="1512566" y="413379"/>
              <a:ext cx="0" cy="2025798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8"/>
            <p:cNvCxnSpPr/>
            <p:nvPr/>
          </p:nvCxnSpPr>
          <p:spPr>
            <a:xfrm flipH="1">
              <a:off x="340805" y="1448907"/>
              <a:ext cx="2385176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椭圆 9"/>
            <p:cNvSpPr/>
            <p:nvPr/>
          </p:nvSpPr>
          <p:spPr>
            <a:xfrm>
              <a:off x="1331459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椭圆 10"/>
            <p:cNvSpPr/>
            <p:nvPr/>
          </p:nvSpPr>
          <p:spPr>
            <a:xfrm>
              <a:off x="1331459" y="683123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椭圆 11"/>
            <p:cNvSpPr/>
            <p:nvPr/>
          </p:nvSpPr>
          <p:spPr>
            <a:xfrm>
              <a:off x="1331459" y="1809170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椭圆 12"/>
            <p:cNvSpPr/>
            <p:nvPr/>
          </p:nvSpPr>
          <p:spPr>
            <a:xfrm>
              <a:off x="1331459" y="143635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椭圆 13"/>
            <p:cNvSpPr/>
            <p:nvPr/>
          </p:nvSpPr>
          <p:spPr>
            <a:xfrm>
              <a:off x="1331459" y="2348658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椭圆 14"/>
            <p:cNvSpPr/>
            <p:nvPr/>
          </p:nvSpPr>
          <p:spPr>
            <a:xfrm>
              <a:off x="746484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椭圆 15"/>
            <p:cNvSpPr/>
            <p:nvPr/>
          </p:nvSpPr>
          <p:spPr>
            <a:xfrm>
              <a:off x="1916433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椭圆 16"/>
            <p:cNvSpPr/>
            <p:nvPr/>
          </p:nvSpPr>
          <p:spPr>
            <a:xfrm>
              <a:off x="161510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椭圆 17"/>
            <p:cNvSpPr/>
            <p:nvPr/>
          </p:nvSpPr>
          <p:spPr>
            <a:xfrm>
              <a:off x="2501408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5" name="矩形 22"/>
          <p:cNvSpPr/>
          <p:nvPr/>
        </p:nvSpPr>
        <p:spPr>
          <a:xfrm>
            <a:off x="6960292" y="4890460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矩形 23"/>
          <p:cNvSpPr/>
          <p:nvPr/>
        </p:nvSpPr>
        <p:spPr>
          <a:xfrm>
            <a:off x="6960292" y="5504637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矩形 24"/>
          <p:cNvSpPr/>
          <p:nvPr/>
        </p:nvSpPr>
        <p:spPr>
          <a:xfrm>
            <a:off x="6960292" y="3557611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矩形 25"/>
          <p:cNvSpPr/>
          <p:nvPr/>
        </p:nvSpPr>
        <p:spPr>
          <a:xfrm>
            <a:off x="6960291" y="2868795"/>
            <a:ext cx="441441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493704" y="403700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5808009" y="4037002"/>
            <a:ext cx="4411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5138966" y="403700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164288" y="404126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7884368" y="404126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500757" y="3356992"/>
            <a:ext cx="4270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493704" y="2708920"/>
            <a:ext cx="4411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6493704" y="4653136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493704" y="5301208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493704" y="404126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01057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</a:t>
            </a:r>
            <a:r>
              <a:rPr lang="en-US" dirty="0" err="1"/>
              <a:t>Pregel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229600" cy="4221162"/>
          </a:xfrm>
        </p:spPr>
        <p:txBody>
          <a:bodyPr/>
          <a:lstStyle/>
          <a:p>
            <a:r>
              <a:rPr lang="en-US" b="1" dirty="0"/>
              <a:t>Hash-Min: Connected Components</a:t>
            </a:r>
            <a:endParaRPr lang="en-US" alt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12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896172" y="4284814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组合 183"/>
          <p:cNvGrpSpPr>
            <a:grpSpLocks/>
          </p:cNvGrpSpPr>
          <p:nvPr/>
        </p:nvGrpSpPr>
        <p:grpSpPr bwMode="auto">
          <a:xfrm>
            <a:off x="467544" y="2693925"/>
            <a:ext cx="3179644" cy="3021835"/>
            <a:chOff x="161510" y="143635"/>
            <a:chExt cx="2700300" cy="2565285"/>
          </a:xfrm>
        </p:grpSpPr>
        <p:cxnSp>
          <p:nvCxnSpPr>
            <p:cNvPr id="30" name="直接连接符 29"/>
            <p:cNvCxnSpPr/>
            <p:nvPr/>
          </p:nvCxnSpPr>
          <p:spPr>
            <a:xfrm flipV="1">
              <a:off x="1512566" y="413379"/>
              <a:ext cx="0" cy="2025798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H="1">
              <a:off x="340805" y="1448907"/>
              <a:ext cx="2385176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/>
            <p:cNvSpPr/>
            <p:nvPr/>
          </p:nvSpPr>
          <p:spPr>
            <a:xfrm>
              <a:off x="1331459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1331459" y="683123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1331459" y="1809170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1331459" y="143635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1331459" y="2348658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746484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5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1916433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6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161510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7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2501408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1" name="矩形 40"/>
          <p:cNvSpPr/>
          <p:nvPr/>
        </p:nvSpPr>
        <p:spPr>
          <a:xfrm>
            <a:off x="2305808" y="4284814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996758" y="4284814"/>
            <a:ext cx="226051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666252" y="4284814"/>
            <a:ext cx="230316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596681" y="4284814"/>
            <a:ext cx="228185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2305808" y="4890460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2305808" y="5504637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2305808" y="3557611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2305808" y="2868795"/>
            <a:ext cx="228183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533071" y="6078835"/>
            <a:ext cx="18213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latin typeface="+mn-lt"/>
              </a:rPr>
              <a:t>Superstep</a:t>
            </a:r>
            <a:r>
              <a:rPr lang="en-US" altLang="zh-CN" b="1" dirty="0">
                <a:latin typeface="+mn-lt"/>
              </a:rPr>
              <a:t> </a:t>
            </a:r>
            <a:r>
              <a:rPr lang="en-US" altLang="zh-CN" b="1" dirty="0">
                <a:latin typeface="Times New Roman" pitchFamily="18" charset="0"/>
                <a:cs typeface="Times New Roman" pitchFamily="18" charset="0"/>
              </a:rPr>
              <a:t>3</a:t>
            </a:r>
            <a:endParaRPr lang="zh-CN" alt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矩形 21"/>
          <p:cNvSpPr/>
          <p:nvPr/>
        </p:nvSpPr>
        <p:spPr>
          <a:xfrm>
            <a:off x="6127018" y="4221088"/>
            <a:ext cx="461206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矩形 20"/>
          <p:cNvSpPr/>
          <p:nvPr/>
        </p:nvSpPr>
        <p:spPr>
          <a:xfrm>
            <a:off x="8244408" y="4221088"/>
            <a:ext cx="496566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矩形 19"/>
          <p:cNvSpPr/>
          <p:nvPr/>
        </p:nvSpPr>
        <p:spPr>
          <a:xfrm>
            <a:off x="7506979" y="4221088"/>
            <a:ext cx="449397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矩形 18"/>
          <p:cNvSpPr/>
          <p:nvPr/>
        </p:nvSpPr>
        <p:spPr>
          <a:xfrm>
            <a:off x="6803002" y="4257869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矩形 4"/>
          <p:cNvSpPr/>
          <p:nvPr/>
        </p:nvSpPr>
        <p:spPr>
          <a:xfrm>
            <a:off x="5436096" y="4221088"/>
            <a:ext cx="44951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3" name="组合 183"/>
          <p:cNvGrpSpPr>
            <a:grpSpLocks/>
          </p:cNvGrpSpPr>
          <p:nvPr/>
        </p:nvGrpSpPr>
        <p:grpSpPr bwMode="auto">
          <a:xfrm>
            <a:off x="5122028" y="2693925"/>
            <a:ext cx="3179644" cy="3021835"/>
            <a:chOff x="161510" y="143635"/>
            <a:chExt cx="2700300" cy="2565285"/>
          </a:xfrm>
        </p:grpSpPr>
        <p:cxnSp>
          <p:nvCxnSpPr>
            <p:cNvPr id="54" name="直接连接符 7"/>
            <p:cNvCxnSpPr/>
            <p:nvPr/>
          </p:nvCxnSpPr>
          <p:spPr>
            <a:xfrm flipV="1">
              <a:off x="1512566" y="413379"/>
              <a:ext cx="0" cy="2025798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8"/>
            <p:cNvCxnSpPr/>
            <p:nvPr/>
          </p:nvCxnSpPr>
          <p:spPr>
            <a:xfrm flipH="1">
              <a:off x="340805" y="1448907"/>
              <a:ext cx="2385176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椭圆 9"/>
            <p:cNvSpPr/>
            <p:nvPr/>
          </p:nvSpPr>
          <p:spPr>
            <a:xfrm>
              <a:off x="1331459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椭圆 10"/>
            <p:cNvSpPr/>
            <p:nvPr/>
          </p:nvSpPr>
          <p:spPr>
            <a:xfrm>
              <a:off x="1331459" y="683123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" name="椭圆 11"/>
            <p:cNvSpPr/>
            <p:nvPr/>
          </p:nvSpPr>
          <p:spPr>
            <a:xfrm>
              <a:off x="1331459" y="1809170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" name="椭圆 12"/>
            <p:cNvSpPr/>
            <p:nvPr/>
          </p:nvSpPr>
          <p:spPr>
            <a:xfrm>
              <a:off x="1331459" y="143635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椭圆 13"/>
            <p:cNvSpPr/>
            <p:nvPr/>
          </p:nvSpPr>
          <p:spPr>
            <a:xfrm>
              <a:off x="1331459" y="2348658"/>
              <a:ext cx="360402" cy="36026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椭圆 14"/>
            <p:cNvSpPr/>
            <p:nvPr/>
          </p:nvSpPr>
          <p:spPr>
            <a:xfrm>
              <a:off x="746484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2" name="椭圆 15"/>
            <p:cNvSpPr/>
            <p:nvPr/>
          </p:nvSpPr>
          <p:spPr>
            <a:xfrm>
              <a:off x="1916433" y="1267870"/>
              <a:ext cx="360403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" name="椭圆 16"/>
            <p:cNvSpPr/>
            <p:nvPr/>
          </p:nvSpPr>
          <p:spPr>
            <a:xfrm>
              <a:off x="161510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椭圆 17"/>
            <p:cNvSpPr/>
            <p:nvPr/>
          </p:nvSpPr>
          <p:spPr>
            <a:xfrm>
              <a:off x="2501408" y="1267870"/>
              <a:ext cx="360402" cy="3602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5" name="矩形 22"/>
          <p:cNvSpPr/>
          <p:nvPr/>
        </p:nvSpPr>
        <p:spPr>
          <a:xfrm>
            <a:off x="6960292" y="4890460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矩形 23"/>
          <p:cNvSpPr/>
          <p:nvPr/>
        </p:nvSpPr>
        <p:spPr>
          <a:xfrm>
            <a:off x="6960292" y="5504637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矩形 24"/>
          <p:cNvSpPr/>
          <p:nvPr/>
        </p:nvSpPr>
        <p:spPr>
          <a:xfrm>
            <a:off x="6960292" y="3557611"/>
            <a:ext cx="44144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矩形 25"/>
          <p:cNvSpPr/>
          <p:nvPr/>
        </p:nvSpPr>
        <p:spPr>
          <a:xfrm>
            <a:off x="6960291" y="2868795"/>
            <a:ext cx="441441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6493704" y="403700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5808009" y="4037002"/>
            <a:ext cx="4411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5138966" y="403700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7164288" y="404126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7884368" y="404126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6500757" y="3356992"/>
            <a:ext cx="4270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6493704" y="2708920"/>
            <a:ext cx="4411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6493704" y="4653136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493704" y="5301208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6493704" y="4041262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94303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Pregel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229600" cy="4221162"/>
          </a:xfrm>
        </p:spPr>
        <p:txBody>
          <a:bodyPr/>
          <a:lstStyle/>
          <a:p>
            <a:r>
              <a:rPr lang="en-US" b="1" dirty="0"/>
              <a:t>Computing </a:t>
            </a:r>
            <a:r>
              <a:rPr lang="en-US" b="1" dirty="0" err="1"/>
              <a:t>PageRanks</a:t>
            </a:r>
            <a:endParaRPr lang="en-US" alt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13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B691DEC-47AC-4C4A-881A-669FB7FCE858}"/>
              </a:ext>
            </a:extLst>
          </p:cNvPr>
          <p:cNvSpPr/>
          <p:nvPr/>
        </p:nvSpPr>
        <p:spPr>
          <a:xfrm>
            <a:off x="4340783" y="4332633"/>
            <a:ext cx="375493" cy="375493"/>
          </a:xfrm>
          <a:prstGeom prst="ellipse">
            <a:avLst/>
          </a:prstGeom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i="1" dirty="0">
                <a:latin typeface="Corbel" panose="020B0503020204020204" pitchFamily="34" charset="0"/>
                <a:cs typeface="Arial" panose="020B0604020202020204" pitchFamily="34" charset="0"/>
              </a:rPr>
              <a:t>v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CC8F90-7F94-A14F-93B0-F4F418B22B4A}"/>
              </a:ext>
            </a:extLst>
          </p:cNvPr>
          <p:cNvSpPr/>
          <p:nvPr/>
        </p:nvSpPr>
        <p:spPr>
          <a:xfrm>
            <a:off x="2987824" y="2737635"/>
            <a:ext cx="29113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altLang="zh-CN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.compute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messages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)</a:t>
            </a: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6CC6858-7DF4-3748-A496-70ED837596E6}"/>
              </a:ext>
            </a:extLst>
          </p:cNvPr>
          <p:cNvGrpSpPr/>
          <p:nvPr/>
        </p:nvGrpSpPr>
        <p:grpSpPr>
          <a:xfrm>
            <a:off x="2560748" y="3613842"/>
            <a:ext cx="429925" cy="461665"/>
            <a:chOff x="2096511" y="3342828"/>
            <a:chExt cx="429925" cy="461665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DD266D6-8338-8E4B-BF76-2D5135494A18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08599E3-D4B9-E34F-B107-8A6482EC72A8}"/>
                </a:ext>
              </a:extLst>
            </p:cNvPr>
            <p:cNvSpPr/>
            <p:nvPr/>
          </p:nvSpPr>
          <p:spPr>
            <a:xfrm>
              <a:off x="2096511" y="3342828"/>
              <a:ext cx="4299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u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6EB4D97-A1A5-0B40-B736-EB792EA272AA}"/>
              </a:ext>
            </a:extLst>
          </p:cNvPr>
          <p:cNvGrpSpPr/>
          <p:nvPr/>
        </p:nvGrpSpPr>
        <p:grpSpPr>
          <a:xfrm>
            <a:off x="2550685" y="4246461"/>
            <a:ext cx="442749" cy="461665"/>
            <a:chOff x="2090099" y="3342828"/>
            <a:chExt cx="442749" cy="46166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8DED380-D0E7-A743-B1E2-B4DF13D0A395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207728-7824-274F-8317-8B1724BAA1C3}"/>
                </a:ext>
              </a:extLst>
            </p:cNvPr>
            <p:cNvSpPr/>
            <p:nvPr/>
          </p:nvSpPr>
          <p:spPr>
            <a:xfrm>
              <a:off x="2090099" y="3342828"/>
              <a:ext cx="4427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u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67934B5-BAB3-A142-8EFE-40B0C51194B1}"/>
              </a:ext>
            </a:extLst>
          </p:cNvPr>
          <p:cNvGrpSpPr/>
          <p:nvPr/>
        </p:nvGrpSpPr>
        <p:grpSpPr>
          <a:xfrm>
            <a:off x="2556296" y="4954347"/>
            <a:ext cx="431528" cy="461665"/>
            <a:chOff x="2095710" y="3342828"/>
            <a:chExt cx="431528" cy="46166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0E9CE8F-0DDD-F24B-9EB0-B3AA485B5226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0ACD9C2-25AB-9641-8F6F-3AFF002449CD}"/>
                </a:ext>
              </a:extLst>
            </p:cNvPr>
            <p:cNvSpPr/>
            <p:nvPr/>
          </p:nvSpPr>
          <p:spPr>
            <a:xfrm>
              <a:off x="2095710" y="3342828"/>
              <a:ext cx="43152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u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6ECE50A-76EC-7F41-A4F3-FB6E00824C98}"/>
              </a:ext>
            </a:extLst>
          </p:cNvPr>
          <p:cNvGrpSpPr/>
          <p:nvPr/>
        </p:nvGrpSpPr>
        <p:grpSpPr>
          <a:xfrm>
            <a:off x="5956887" y="3613842"/>
            <a:ext cx="495649" cy="461665"/>
            <a:chOff x="2063649" y="3342828"/>
            <a:chExt cx="495649" cy="461665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67E3B8A-974D-9E46-BD5C-763BF6D307C3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8FD67DA-D614-7E4F-8F46-14371E2B4621}"/>
                </a:ext>
              </a:extLst>
            </p:cNvPr>
            <p:cNvSpPr/>
            <p:nvPr/>
          </p:nvSpPr>
          <p:spPr>
            <a:xfrm>
              <a:off x="2063649" y="3342828"/>
              <a:ext cx="4956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w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80C8D44-F942-EF44-9F34-4E009645AA77}"/>
              </a:ext>
            </a:extLst>
          </p:cNvPr>
          <p:cNvGrpSpPr/>
          <p:nvPr/>
        </p:nvGrpSpPr>
        <p:grpSpPr>
          <a:xfrm>
            <a:off x="5940412" y="4246461"/>
            <a:ext cx="521298" cy="461665"/>
            <a:chOff x="2050825" y="3342828"/>
            <a:chExt cx="521298" cy="461665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4D578F3-D9E7-6743-A67F-DB259FB34ADD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4D7716F-6642-8947-B279-781BFEA87A5A}"/>
                </a:ext>
              </a:extLst>
            </p:cNvPr>
            <p:cNvSpPr/>
            <p:nvPr/>
          </p:nvSpPr>
          <p:spPr>
            <a:xfrm>
              <a:off x="2050825" y="3342828"/>
              <a:ext cx="52129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w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611DDD8-574E-224E-BB16-58F5A7EB9A01}"/>
              </a:ext>
            </a:extLst>
          </p:cNvPr>
          <p:cNvGrpSpPr/>
          <p:nvPr/>
        </p:nvGrpSpPr>
        <p:grpSpPr>
          <a:xfrm>
            <a:off x="5952435" y="4954347"/>
            <a:ext cx="497251" cy="461665"/>
            <a:chOff x="2062848" y="3342828"/>
            <a:chExt cx="497251" cy="461665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88E77EF-B632-A543-BB6E-082F8E57E24D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A89E599-2916-084B-B8A8-840B567A89EF}"/>
                </a:ext>
              </a:extLst>
            </p:cNvPr>
            <p:cNvSpPr/>
            <p:nvPr/>
          </p:nvSpPr>
          <p:spPr>
            <a:xfrm>
              <a:off x="2062848" y="3342828"/>
              <a:ext cx="49725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w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23D2575-7B9F-2544-85CF-5397729C5743}"/>
              </a:ext>
            </a:extLst>
          </p:cNvPr>
          <p:cNvCxnSpPr>
            <a:cxnSpLocks/>
            <a:stCxn id="11" idx="6"/>
            <a:endCxn id="8" idx="1"/>
          </p:cNvCxnSpPr>
          <p:nvPr/>
        </p:nvCxnSpPr>
        <p:spPr>
          <a:xfrm>
            <a:off x="2963458" y="3887761"/>
            <a:ext cx="1432315" cy="49986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3A4F81F-AEB3-8C46-AE7B-1525A5214713}"/>
              </a:ext>
            </a:extLst>
          </p:cNvPr>
          <p:cNvCxnSpPr>
            <a:cxnSpLocks/>
            <a:stCxn id="14" idx="6"/>
            <a:endCxn id="8" idx="2"/>
          </p:cNvCxnSpPr>
          <p:nvPr/>
        </p:nvCxnSpPr>
        <p:spPr>
          <a:xfrm>
            <a:off x="2959807" y="4520380"/>
            <a:ext cx="138097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05450F5-FD0F-014E-B033-C54AD636A4BB}"/>
              </a:ext>
            </a:extLst>
          </p:cNvPr>
          <p:cNvCxnSpPr>
            <a:cxnSpLocks/>
            <a:stCxn id="18" idx="3"/>
            <a:endCxn id="8" idx="3"/>
          </p:cNvCxnSpPr>
          <p:nvPr/>
        </p:nvCxnSpPr>
        <p:spPr>
          <a:xfrm flipV="1">
            <a:off x="2987824" y="4653136"/>
            <a:ext cx="1407949" cy="53204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50FED4B-4A3D-AC44-AA4B-EC5218C9C2FF}"/>
              </a:ext>
            </a:extLst>
          </p:cNvPr>
          <p:cNvCxnSpPr>
            <a:cxnSpLocks/>
            <a:stCxn id="8" idx="7"/>
            <a:endCxn id="20" idx="2"/>
          </p:cNvCxnSpPr>
          <p:nvPr/>
        </p:nvCxnSpPr>
        <p:spPr>
          <a:xfrm flipV="1">
            <a:off x="4661286" y="3887761"/>
            <a:ext cx="1355680" cy="49986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EFAA149-B7DB-414A-928B-D51618C2D92F}"/>
              </a:ext>
            </a:extLst>
          </p:cNvPr>
          <p:cNvCxnSpPr>
            <a:cxnSpLocks/>
            <a:stCxn id="8" idx="6"/>
            <a:endCxn id="23" idx="2"/>
          </p:cNvCxnSpPr>
          <p:nvPr/>
        </p:nvCxnSpPr>
        <p:spPr>
          <a:xfrm>
            <a:off x="4716276" y="4520380"/>
            <a:ext cx="1297039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9F55B27-84F2-D949-A840-CE8F5AAF7752}"/>
              </a:ext>
            </a:extLst>
          </p:cNvPr>
          <p:cNvCxnSpPr>
            <a:cxnSpLocks/>
            <a:stCxn id="8" idx="5"/>
            <a:endCxn id="26" idx="2"/>
          </p:cNvCxnSpPr>
          <p:nvPr/>
        </p:nvCxnSpPr>
        <p:spPr>
          <a:xfrm>
            <a:off x="4661286" y="4653136"/>
            <a:ext cx="1352029" cy="57513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B21D05D8-A2F5-B848-BE90-2B2B3F81BC6D}"/>
              </a:ext>
            </a:extLst>
          </p:cNvPr>
          <p:cNvSpPr txBox="1"/>
          <p:nvPr/>
        </p:nvSpPr>
        <p:spPr>
          <a:xfrm>
            <a:off x="2958017" y="3481085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0.5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D7D5427-B378-9D4B-94B8-11E2AC20BD49}"/>
              </a:ext>
            </a:extLst>
          </p:cNvPr>
          <p:cNvSpPr txBox="1"/>
          <p:nvPr/>
        </p:nvSpPr>
        <p:spPr>
          <a:xfrm>
            <a:off x="2948097" y="446898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7914539-D384-AB4B-BFFD-89BBA982E5A6}"/>
              </a:ext>
            </a:extLst>
          </p:cNvPr>
          <p:cNvSpPr txBox="1"/>
          <p:nvPr/>
        </p:nvSpPr>
        <p:spPr>
          <a:xfrm>
            <a:off x="2926946" y="5158338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1.5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FA764B9-77E6-9143-BB25-4ABBAED10F3C}"/>
              </a:ext>
            </a:extLst>
          </p:cNvPr>
          <p:cNvSpPr/>
          <p:nvPr/>
        </p:nvSpPr>
        <p:spPr>
          <a:xfrm>
            <a:off x="3700309" y="4656608"/>
            <a:ext cx="165622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B050"/>
                </a:solidFill>
                <a:latin typeface="Times New Roman" charset="0"/>
                <a:ea typeface="Times New Roman" charset="0"/>
                <a:cs typeface="Times New Roman" charset="0"/>
              </a:rPr>
              <a:t>3</a:t>
            </a:r>
          </a:p>
          <a:p>
            <a:endParaRPr lang="en-US" altLang="zh-CN" sz="800" b="1" dirty="0">
              <a:solidFill>
                <a:srgbClr val="00B05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b="1" dirty="0">
                <a:solidFill>
                  <a:srgbClr val="00B050"/>
                </a:solidFill>
                <a:latin typeface="Times New Roman" charset="0"/>
                <a:ea typeface="Times New Roman" charset="0"/>
                <a:cs typeface="Times New Roman" charset="0"/>
              </a:rPr>
              <a:t>summation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1EA5678-31A8-F548-BB1D-B477E294BEB4}"/>
              </a:ext>
            </a:extLst>
          </p:cNvPr>
          <p:cNvSpPr txBox="1"/>
          <p:nvPr/>
        </p:nvSpPr>
        <p:spPr>
          <a:xfrm>
            <a:off x="4836133" y="442230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78E628A-6198-6042-BD16-C4B665C9D9FC}"/>
              </a:ext>
            </a:extLst>
          </p:cNvPr>
          <p:cNvSpPr txBox="1"/>
          <p:nvPr/>
        </p:nvSpPr>
        <p:spPr>
          <a:xfrm>
            <a:off x="4628475" y="4697755"/>
            <a:ext cx="356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25080B-35AF-1443-9773-B0E560925073}"/>
              </a:ext>
            </a:extLst>
          </p:cNvPr>
          <p:cNvSpPr txBox="1"/>
          <p:nvPr/>
        </p:nvSpPr>
        <p:spPr>
          <a:xfrm>
            <a:off x="4577873" y="3919959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08016C8-919D-6048-A58D-B5FB03DF6858}"/>
              </a:ext>
            </a:extLst>
          </p:cNvPr>
          <p:cNvSpPr/>
          <p:nvPr/>
        </p:nvSpPr>
        <p:spPr>
          <a:xfrm>
            <a:off x="886090" y="6054765"/>
            <a:ext cx="73718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If </a:t>
            </a:r>
            <a:r>
              <a:rPr lang="en-US" altLang="zh-CN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superstep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number limit reached, vote to halt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directly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0441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6 -0.00115 L 0.11771 0.06713 " pathEditMode="relative" ptsTypes="AA">
                                      <p:cBhvr>
                                        <p:cTn id="1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1.48148E-6 L 0.10487 -0.028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43" y="-143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416 L 0.121 -0.0722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94" y="-38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2.22222E-6 L 0.10278 0.00556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39" y="278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1.48148E-6 L 0.12396 0.07129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98" y="356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2.59259E-6 L 0.12483 -0.06412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3" y="-32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8" grpId="1"/>
      <p:bldP spid="48" grpId="2"/>
      <p:bldP spid="49" grpId="0"/>
      <p:bldP spid="49" grpId="1"/>
      <p:bldP spid="49" grpId="2"/>
      <p:bldP spid="50" grpId="0"/>
      <p:bldP spid="50" grpId="1"/>
      <p:bldP spid="50" grpId="2"/>
      <p:bldP spid="51" grpId="0"/>
      <p:bldP spid="52" grpId="0"/>
      <p:bldP spid="52" grpId="1"/>
      <p:bldP spid="53" grpId="0"/>
      <p:bldP spid="53" grpId="1"/>
      <p:bldP spid="54" grpId="0"/>
      <p:bldP spid="54" grpId="1"/>
      <p:bldP spid="55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1" name="直接连接符 7">
            <a:extLst>
              <a:ext uri="{FF2B5EF4-FFF2-40B4-BE49-F238E27FC236}">
                <a16:creationId xmlns:a16="http://schemas.microsoft.com/office/drawing/2014/main" id="{801D2153-7509-0C45-A50D-7D715DA8B935}"/>
              </a:ext>
            </a:extLst>
          </p:cNvPr>
          <p:cNvCxnSpPr>
            <a:cxnSpLocks/>
          </p:cNvCxnSpPr>
          <p:nvPr/>
        </p:nvCxnSpPr>
        <p:spPr>
          <a:xfrm flipH="1">
            <a:off x="6751145" y="3813685"/>
            <a:ext cx="483691" cy="688166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接连接符 7">
            <a:extLst>
              <a:ext uri="{FF2B5EF4-FFF2-40B4-BE49-F238E27FC236}">
                <a16:creationId xmlns:a16="http://schemas.microsoft.com/office/drawing/2014/main" id="{81B08E01-A1DA-9744-9A05-DD8946CDE30E}"/>
              </a:ext>
            </a:extLst>
          </p:cNvPr>
          <p:cNvCxnSpPr>
            <a:cxnSpLocks/>
          </p:cNvCxnSpPr>
          <p:nvPr/>
        </p:nvCxnSpPr>
        <p:spPr>
          <a:xfrm>
            <a:off x="7267898" y="3781009"/>
            <a:ext cx="387454" cy="1147408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接连接符 7">
            <a:extLst>
              <a:ext uri="{FF2B5EF4-FFF2-40B4-BE49-F238E27FC236}">
                <a16:creationId xmlns:a16="http://schemas.microsoft.com/office/drawing/2014/main" id="{DA08411A-CD24-7141-AEFF-8642E849F30C}"/>
              </a:ext>
            </a:extLst>
          </p:cNvPr>
          <p:cNvCxnSpPr>
            <a:cxnSpLocks/>
          </p:cNvCxnSpPr>
          <p:nvPr/>
        </p:nvCxnSpPr>
        <p:spPr>
          <a:xfrm>
            <a:off x="6786584" y="4467331"/>
            <a:ext cx="889349" cy="459986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7">
            <a:extLst>
              <a:ext uri="{FF2B5EF4-FFF2-40B4-BE49-F238E27FC236}">
                <a16:creationId xmlns:a16="http://schemas.microsoft.com/office/drawing/2014/main" id="{4D6A1382-FCAE-9F44-B125-BA8A791C75C2}"/>
              </a:ext>
            </a:extLst>
          </p:cNvPr>
          <p:cNvCxnSpPr>
            <a:cxnSpLocks/>
          </p:cNvCxnSpPr>
          <p:nvPr/>
        </p:nvCxnSpPr>
        <p:spPr>
          <a:xfrm flipH="1">
            <a:off x="6702010" y="4467331"/>
            <a:ext cx="81751" cy="108658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7">
            <a:extLst>
              <a:ext uri="{FF2B5EF4-FFF2-40B4-BE49-F238E27FC236}">
                <a16:creationId xmlns:a16="http://schemas.microsoft.com/office/drawing/2014/main" id="{89377B29-95CA-2647-9676-9E9EC451ADFD}"/>
              </a:ext>
            </a:extLst>
          </p:cNvPr>
          <p:cNvCxnSpPr>
            <a:cxnSpLocks/>
          </p:cNvCxnSpPr>
          <p:nvPr/>
        </p:nvCxnSpPr>
        <p:spPr>
          <a:xfrm>
            <a:off x="6692601" y="5553920"/>
            <a:ext cx="625053" cy="589467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7">
            <a:extLst>
              <a:ext uri="{FF2B5EF4-FFF2-40B4-BE49-F238E27FC236}">
                <a16:creationId xmlns:a16="http://schemas.microsoft.com/office/drawing/2014/main" id="{6322CBFD-AA85-3445-A2F9-5E67E765A520}"/>
              </a:ext>
            </a:extLst>
          </p:cNvPr>
          <p:cNvCxnSpPr>
            <a:cxnSpLocks/>
          </p:cNvCxnSpPr>
          <p:nvPr/>
        </p:nvCxnSpPr>
        <p:spPr>
          <a:xfrm>
            <a:off x="5989857" y="5127933"/>
            <a:ext cx="732721" cy="414980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7">
            <a:extLst>
              <a:ext uri="{FF2B5EF4-FFF2-40B4-BE49-F238E27FC236}">
                <a16:creationId xmlns:a16="http://schemas.microsoft.com/office/drawing/2014/main" id="{ACCD8D56-A779-4E40-B56D-71691D3F97A3}"/>
              </a:ext>
            </a:extLst>
          </p:cNvPr>
          <p:cNvCxnSpPr>
            <a:cxnSpLocks/>
          </p:cNvCxnSpPr>
          <p:nvPr/>
        </p:nvCxnSpPr>
        <p:spPr>
          <a:xfrm flipH="1">
            <a:off x="5687711" y="5131675"/>
            <a:ext cx="297351" cy="1021735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7">
            <a:extLst>
              <a:ext uri="{FF2B5EF4-FFF2-40B4-BE49-F238E27FC236}">
                <a16:creationId xmlns:a16="http://schemas.microsoft.com/office/drawing/2014/main" id="{6DA95673-B019-ED4A-850E-36F9ABD1C977}"/>
              </a:ext>
            </a:extLst>
          </p:cNvPr>
          <p:cNvCxnSpPr>
            <a:cxnSpLocks/>
          </p:cNvCxnSpPr>
          <p:nvPr/>
        </p:nvCxnSpPr>
        <p:spPr>
          <a:xfrm flipH="1" flipV="1">
            <a:off x="4954421" y="3958557"/>
            <a:ext cx="421037" cy="452614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7">
            <a:extLst>
              <a:ext uri="{FF2B5EF4-FFF2-40B4-BE49-F238E27FC236}">
                <a16:creationId xmlns:a16="http://schemas.microsoft.com/office/drawing/2014/main" id="{5339EC86-E04E-8A41-8917-BE83425BE855}"/>
              </a:ext>
            </a:extLst>
          </p:cNvPr>
          <p:cNvCxnSpPr>
            <a:cxnSpLocks/>
          </p:cNvCxnSpPr>
          <p:nvPr/>
        </p:nvCxnSpPr>
        <p:spPr>
          <a:xfrm flipH="1">
            <a:off x="4811273" y="4412535"/>
            <a:ext cx="572477" cy="483742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7">
            <a:extLst>
              <a:ext uri="{FF2B5EF4-FFF2-40B4-BE49-F238E27FC236}">
                <a16:creationId xmlns:a16="http://schemas.microsoft.com/office/drawing/2014/main" id="{74BCA783-DFFE-B441-B57D-1C3C4DA27EDB}"/>
              </a:ext>
            </a:extLst>
          </p:cNvPr>
          <p:cNvCxnSpPr>
            <a:cxnSpLocks/>
          </p:cNvCxnSpPr>
          <p:nvPr/>
        </p:nvCxnSpPr>
        <p:spPr>
          <a:xfrm>
            <a:off x="3799457" y="4526922"/>
            <a:ext cx="1081263" cy="401495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7">
            <a:extLst>
              <a:ext uri="{FF2B5EF4-FFF2-40B4-BE49-F238E27FC236}">
                <a16:creationId xmlns:a16="http://schemas.microsoft.com/office/drawing/2014/main" id="{E9328835-CD47-264B-80B4-F292ACC6DC09}"/>
              </a:ext>
            </a:extLst>
          </p:cNvPr>
          <p:cNvCxnSpPr>
            <a:cxnSpLocks/>
          </p:cNvCxnSpPr>
          <p:nvPr/>
        </p:nvCxnSpPr>
        <p:spPr>
          <a:xfrm>
            <a:off x="3368335" y="5154545"/>
            <a:ext cx="865616" cy="446897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7">
            <a:extLst>
              <a:ext uri="{FF2B5EF4-FFF2-40B4-BE49-F238E27FC236}">
                <a16:creationId xmlns:a16="http://schemas.microsoft.com/office/drawing/2014/main" id="{5CA81687-D288-854F-A7FC-34B64D0C6F51}"/>
              </a:ext>
            </a:extLst>
          </p:cNvPr>
          <p:cNvCxnSpPr>
            <a:cxnSpLocks/>
          </p:cNvCxnSpPr>
          <p:nvPr/>
        </p:nvCxnSpPr>
        <p:spPr>
          <a:xfrm flipH="1">
            <a:off x="3216067" y="5180445"/>
            <a:ext cx="140089" cy="92004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7">
            <a:extLst>
              <a:ext uri="{FF2B5EF4-FFF2-40B4-BE49-F238E27FC236}">
                <a16:creationId xmlns:a16="http://schemas.microsoft.com/office/drawing/2014/main" id="{606EF886-269D-634E-9BB1-3A2634AB9954}"/>
              </a:ext>
            </a:extLst>
          </p:cNvPr>
          <p:cNvCxnSpPr>
            <a:cxnSpLocks/>
          </p:cNvCxnSpPr>
          <p:nvPr/>
        </p:nvCxnSpPr>
        <p:spPr>
          <a:xfrm flipH="1">
            <a:off x="3232523" y="5648497"/>
            <a:ext cx="983086" cy="504913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7">
            <a:extLst>
              <a:ext uri="{FF2B5EF4-FFF2-40B4-BE49-F238E27FC236}">
                <a16:creationId xmlns:a16="http://schemas.microsoft.com/office/drawing/2014/main" id="{4D774B1C-DA65-F541-AA98-A2F2B35E277E}"/>
              </a:ext>
            </a:extLst>
          </p:cNvPr>
          <p:cNvCxnSpPr>
            <a:cxnSpLocks/>
          </p:cNvCxnSpPr>
          <p:nvPr/>
        </p:nvCxnSpPr>
        <p:spPr>
          <a:xfrm flipV="1">
            <a:off x="3356156" y="4520192"/>
            <a:ext cx="458700" cy="660253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7">
            <a:extLst>
              <a:ext uri="{FF2B5EF4-FFF2-40B4-BE49-F238E27FC236}">
                <a16:creationId xmlns:a16="http://schemas.microsoft.com/office/drawing/2014/main" id="{0526D82F-93B9-1149-B220-6B682FB173E9}"/>
              </a:ext>
            </a:extLst>
          </p:cNvPr>
          <p:cNvCxnSpPr>
            <a:cxnSpLocks/>
          </p:cNvCxnSpPr>
          <p:nvPr/>
        </p:nvCxnSpPr>
        <p:spPr>
          <a:xfrm>
            <a:off x="2731650" y="4455830"/>
            <a:ext cx="1101901" cy="48074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7">
            <a:extLst>
              <a:ext uri="{FF2B5EF4-FFF2-40B4-BE49-F238E27FC236}">
                <a16:creationId xmlns:a16="http://schemas.microsoft.com/office/drawing/2014/main" id="{C1F30AAA-2229-3E43-A60E-49C0B4DEF505}"/>
              </a:ext>
            </a:extLst>
          </p:cNvPr>
          <p:cNvCxnSpPr>
            <a:cxnSpLocks/>
          </p:cNvCxnSpPr>
          <p:nvPr/>
        </p:nvCxnSpPr>
        <p:spPr>
          <a:xfrm flipH="1">
            <a:off x="1395374" y="5116464"/>
            <a:ext cx="540638" cy="510505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7">
            <a:extLst>
              <a:ext uri="{FF2B5EF4-FFF2-40B4-BE49-F238E27FC236}">
                <a16:creationId xmlns:a16="http://schemas.microsoft.com/office/drawing/2014/main" id="{A429AD8C-BFEC-2744-9DA1-A1E7FCB34E6F}"/>
              </a:ext>
            </a:extLst>
          </p:cNvPr>
          <p:cNvCxnSpPr>
            <a:cxnSpLocks/>
          </p:cNvCxnSpPr>
          <p:nvPr/>
        </p:nvCxnSpPr>
        <p:spPr>
          <a:xfrm flipH="1" flipV="1">
            <a:off x="2723450" y="3729976"/>
            <a:ext cx="12104" cy="720793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7">
            <a:extLst>
              <a:ext uri="{FF2B5EF4-FFF2-40B4-BE49-F238E27FC236}">
                <a16:creationId xmlns:a16="http://schemas.microsoft.com/office/drawing/2014/main" id="{A93366EB-D7B0-0342-A9FB-FD5B3A30630C}"/>
              </a:ext>
            </a:extLst>
          </p:cNvPr>
          <p:cNvCxnSpPr>
            <a:cxnSpLocks/>
          </p:cNvCxnSpPr>
          <p:nvPr/>
        </p:nvCxnSpPr>
        <p:spPr>
          <a:xfrm flipH="1" flipV="1">
            <a:off x="1455500" y="4608630"/>
            <a:ext cx="492262" cy="519303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">
            <a:extLst>
              <a:ext uri="{FF2B5EF4-FFF2-40B4-BE49-F238E27FC236}">
                <a16:creationId xmlns:a16="http://schemas.microsoft.com/office/drawing/2014/main" id="{A1702017-62C7-914D-9D4C-A108ED97B07A}"/>
              </a:ext>
            </a:extLst>
          </p:cNvPr>
          <p:cNvCxnSpPr>
            <a:cxnSpLocks/>
          </p:cNvCxnSpPr>
          <p:nvPr/>
        </p:nvCxnSpPr>
        <p:spPr>
          <a:xfrm flipH="1" flipV="1">
            <a:off x="6171692" y="3736942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">
            <a:extLst>
              <a:ext uri="{FF2B5EF4-FFF2-40B4-BE49-F238E27FC236}">
                <a16:creationId xmlns:a16="http://schemas.microsoft.com/office/drawing/2014/main" id="{39EF5282-8B50-0E41-AB45-9B08DC98AAC7}"/>
              </a:ext>
            </a:extLst>
          </p:cNvPr>
          <p:cNvCxnSpPr>
            <a:cxnSpLocks/>
          </p:cNvCxnSpPr>
          <p:nvPr/>
        </p:nvCxnSpPr>
        <p:spPr>
          <a:xfrm flipH="1" flipV="1">
            <a:off x="5379604" y="4397544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">
            <a:extLst>
              <a:ext uri="{FF2B5EF4-FFF2-40B4-BE49-F238E27FC236}">
                <a16:creationId xmlns:a16="http://schemas.microsoft.com/office/drawing/2014/main" id="{CAA021A4-661B-A34F-AF25-13B9BB064ECA}"/>
              </a:ext>
            </a:extLst>
          </p:cNvPr>
          <p:cNvCxnSpPr>
            <a:cxnSpLocks/>
          </p:cNvCxnSpPr>
          <p:nvPr/>
        </p:nvCxnSpPr>
        <p:spPr>
          <a:xfrm flipH="1" flipV="1">
            <a:off x="5406998" y="4397544"/>
            <a:ext cx="1368562" cy="70742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7">
            <a:extLst>
              <a:ext uri="{FF2B5EF4-FFF2-40B4-BE49-F238E27FC236}">
                <a16:creationId xmlns:a16="http://schemas.microsoft.com/office/drawing/2014/main" id="{EC796ECC-C9DF-F141-A863-D2352A4318B8}"/>
              </a:ext>
            </a:extLst>
          </p:cNvPr>
          <p:cNvCxnSpPr>
            <a:cxnSpLocks/>
          </p:cNvCxnSpPr>
          <p:nvPr/>
        </p:nvCxnSpPr>
        <p:spPr>
          <a:xfrm flipH="1">
            <a:off x="5995818" y="3738003"/>
            <a:ext cx="171728" cy="1372307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7">
            <a:extLst>
              <a:ext uri="{FF2B5EF4-FFF2-40B4-BE49-F238E27FC236}">
                <a16:creationId xmlns:a16="http://schemas.microsoft.com/office/drawing/2014/main" id="{ACD27BD8-4C79-5841-988D-D4AF7CAEA5B6}"/>
              </a:ext>
            </a:extLst>
          </p:cNvPr>
          <p:cNvCxnSpPr>
            <a:cxnSpLocks/>
          </p:cNvCxnSpPr>
          <p:nvPr/>
        </p:nvCxnSpPr>
        <p:spPr>
          <a:xfrm flipH="1">
            <a:off x="5987618" y="4450769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7">
            <a:extLst>
              <a:ext uri="{FF2B5EF4-FFF2-40B4-BE49-F238E27FC236}">
                <a16:creationId xmlns:a16="http://schemas.microsoft.com/office/drawing/2014/main" id="{5826662B-8EE9-9C48-AFEB-8041DD8708B3}"/>
              </a:ext>
            </a:extLst>
          </p:cNvPr>
          <p:cNvCxnSpPr>
            <a:cxnSpLocks/>
          </p:cNvCxnSpPr>
          <p:nvPr/>
        </p:nvCxnSpPr>
        <p:spPr>
          <a:xfrm flipH="1">
            <a:off x="5379604" y="3729976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">
            <a:extLst>
              <a:ext uri="{FF2B5EF4-FFF2-40B4-BE49-F238E27FC236}">
                <a16:creationId xmlns:a16="http://schemas.microsoft.com/office/drawing/2014/main" id="{6111DCD3-9628-B14A-A979-47087C21C2EB}"/>
              </a:ext>
            </a:extLst>
          </p:cNvPr>
          <p:cNvCxnSpPr>
            <a:cxnSpLocks/>
          </p:cNvCxnSpPr>
          <p:nvPr/>
        </p:nvCxnSpPr>
        <p:spPr>
          <a:xfrm flipH="1" flipV="1">
            <a:off x="2735796" y="4467331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">
            <a:extLst>
              <a:ext uri="{FF2B5EF4-FFF2-40B4-BE49-F238E27FC236}">
                <a16:creationId xmlns:a16="http://schemas.microsoft.com/office/drawing/2014/main" id="{5A1BFB2B-2793-FC4A-AB0B-24DD1D7ED000}"/>
              </a:ext>
            </a:extLst>
          </p:cNvPr>
          <p:cNvCxnSpPr>
            <a:cxnSpLocks/>
          </p:cNvCxnSpPr>
          <p:nvPr/>
        </p:nvCxnSpPr>
        <p:spPr>
          <a:xfrm flipH="1" flipV="1">
            <a:off x="1943708" y="5127933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">
            <a:extLst>
              <a:ext uri="{FF2B5EF4-FFF2-40B4-BE49-F238E27FC236}">
                <a16:creationId xmlns:a16="http://schemas.microsoft.com/office/drawing/2014/main" id="{42B3745C-1C51-B644-9D17-B1D98814714B}"/>
              </a:ext>
            </a:extLst>
          </p:cNvPr>
          <p:cNvCxnSpPr>
            <a:cxnSpLocks/>
          </p:cNvCxnSpPr>
          <p:nvPr/>
        </p:nvCxnSpPr>
        <p:spPr>
          <a:xfrm flipH="1" flipV="1">
            <a:off x="1971102" y="5127933"/>
            <a:ext cx="1368562" cy="70742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">
            <a:extLst>
              <a:ext uri="{FF2B5EF4-FFF2-40B4-BE49-F238E27FC236}">
                <a16:creationId xmlns:a16="http://schemas.microsoft.com/office/drawing/2014/main" id="{9AF3059D-2323-6646-87F6-FB7CADE96AEE}"/>
              </a:ext>
            </a:extLst>
          </p:cNvPr>
          <p:cNvCxnSpPr>
            <a:cxnSpLocks/>
          </p:cNvCxnSpPr>
          <p:nvPr/>
        </p:nvCxnSpPr>
        <p:spPr>
          <a:xfrm flipH="1">
            <a:off x="2559922" y="4468392"/>
            <a:ext cx="171728" cy="1372307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">
            <a:extLst>
              <a:ext uri="{FF2B5EF4-FFF2-40B4-BE49-F238E27FC236}">
                <a16:creationId xmlns:a16="http://schemas.microsoft.com/office/drawing/2014/main" id="{01F8F11C-44A6-F542-80F6-F020F08B17EE}"/>
              </a:ext>
            </a:extLst>
          </p:cNvPr>
          <p:cNvCxnSpPr>
            <a:cxnSpLocks/>
          </p:cNvCxnSpPr>
          <p:nvPr/>
        </p:nvCxnSpPr>
        <p:spPr>
          <a:xfrm flipH="1">
            <a:off x="2551722" y="5181158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">
            <a:extLst>
              <a:ext uri="{FF2B5EF4-FFF2-40B4-BE49-F238E27FC236}">
                <a16:creationId xmlns:a16="http://schemas.microsoft.com/office/drawing/2014/main" id="{53A9F29E-BD0A-CA41-B186-A55A5069F4F7}"/>
              </a:ext>
            </a:extLst>
          </p:cNvPr>
          <p:cNvCxnSpPr>
            <a:cxnSpLocks/>
          </p:cNvCxnSpPr>
          <p:nvPr/>
        </p:nvCxnSpPr>
        <p:spPr>
          <a:xfrm flipH="1">
            <a:off x="1943708" y="4460365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Pregel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229600" cy="4221162"/>
          </a:xfrm>
        </p:spPr>
        <p:txBody>
          <a:bodyPr/>
          <a:lstStyle/>
          <a:p>
            <a:r>
              <a:rPr lang="en-US" b="1" dirty="0"/>
              <a:t>Computing </a:t>
            </a:r>
            <a:r>
              <a:rPr lang="en-US" b="1" i="1" dirty="0"/>
              <a:t>k</a:t>
            </a:r>
            <a:r>
              <a:rPr lang="en-US" b="1" dirty="0"/>
              <a:t>-core</a:t>
            </a:r>
            <a:endParaRPr lang="en-US" alt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14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CC8F90-7F94-A14F-93B0-F4F418B22B4A}"/>
              </a:ext>
            </a:extLst>
          </p:cNvPr>
          <p:cNvSpPr/>
          <p:nvPr/>
        </p:nvSpPr>
        <p:spPr>
          <a:xfrm>
            <a:off x="2987824" y="2737635"/>
            <a:ext cx="29113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altLang="zh-CN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.compute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messages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)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857EA7C-C7DB-B640-9338-A67015BBDE78}"/>
              </a:ext>
            </a:extLst>
          </p:cNvPr>
          <p:cNvSpPr/>
          <p:nvPr/>
        </p:nvSpPr>
        <p:spPr>
          <a:xfrm>
            <a:off x="2375756" y="5648497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BEE8C67-CC7A-BC43-9646-911DDFE5AEEC}"/>
              </a:ext>
            </a:extLst>
          </p:cNvPr>
          <p:cNvSpPr/>
          <p:nvPr/>
        </p:nvSpPr>
        <p:spPr>
          <a:xfrm>
            <a:off x="3167844" y="5000425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20F017-1FC0-1E40-89DE-4EA8B0E5908E}"/>
              </a:ext>
            </a:extLst>
          </p:cNvPr>
          <p:cNvSpPr/>
          <p:nvPr/>
        </p:nvSpPr>
        <p:spPr>
          <a:xfrm>
            <a:off x="1763688" y="4928417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E5DFD50-802D-1A40-A2D6-91FC966AAE9C}"/>
              </a:ext>
            </a:extLst>
          </p:cNvPr>
          <p:cNvSpPr/>
          <p:nvPr/>
        </p:nvSpPr>
        <p:spPr>
          <a:xfrm>
            <a:off x="2555776" y="4280345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2E8D245-AD0E-5940-BD71-E2CB64C06B3F}"/>
              </a:ext>
            </a:extLst>
          </p:cNvPr>
          <p:cNvSpPr/>
          <p:nvPr/>
        </p:nvSpPr>
        <p:spPr>
          <a:xfrm>
            <a:off x="1218456" y="5433909"/>
            <a:ext cx="360040" cy="360040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06C4585-D3CB-C54F-92C2-8830F2807E5C}"/>
              </a:ext>
            </a:extLst>
          </p:cNvPr>
          <p:cNvSpPr/>
          <p:nvPr/>
        </p:nvSpPr>
        <p:spPr>
          <a:xfrm>
            <a:off x="1308466" y="4460365"/>
            <a:ext cx="360040" cy="360040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A7BE043-0859-C043-A030-DBA4654B86D9}"/>
              </a:ext>
            </a:extLst>
          </p:cNvPr>
          <p:cNvSpPr/>
          <p:nvPr/>
        </p:nvSpPr>
        <p:spPr>
          <a:xfrm>
            <a:off x="2551630" y="3505360"/>
            <a:ext cx="360040" cy="360040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65E1EC32-B8B3-7E4E-87E4-E89F2DE6A746}"/>
              </a:ext>
            </a:extLst>
          </p:cNvPr>
          <p:cNvSpPr/>
          <p:nvPr/>
        </p:nvSpPr>
        <p:spPr>
          <a:xfrm>
            <a:off x="3623066" y="4325443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AC8E8DE-7470-E64C-9C18-363E675A2DD7}"/>
              </a:ext>
            </a:extLst>
          </p:cNvPr>
          <p:cNvSpPr/>
          <p:nvPr/>
        </p:nvSpPr>
        <p:spPr>
          <a:xfrm>
            <a:off x="3040988" y="5949280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1A3D30C0-00C3-8842-8C69-D3083E6252B4}"/>
              </a:ext>
            </a:extLst>
          </p:cNvPr>
          <p:cNvSpPr/>
          <p:nvPr/>
        </p:nvSpPr>
        <p:spPr>
          <a:xfrm>
            <a:off x="4039436" y="5446949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5E2FD71-F085-4E48-8743-D016482E6E85}"/>
              </a:ext>
            </a:extLst>
          </p:cNvPr>
          <p:cNvSpPr/>
          <p:nvPr/>
        </p:nvSpPr>
        <p:spPr>
          <a:xfrm>
            <a:off x="5811652" y="4936444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F681330-6512-0343-B6E0-F0F2EA1A8E1F}"/>
              </a:ext>
            </a:extLst>
          </p:cNvPr>
          <p:cNvSpPr/>
          <p:nvPr/>
        </p:nvSpPr>
        <p:spPr>
          <a:xfrm>
            <a:off x="6603740" y="4288372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D064A93-8B1B-5E40-9C27-A727A6175116}"/>
              </a:ext>
            </a:extLst>
          </p:cNvPr>
          <p:cNvSpPr/>
          <p:nvPr/>
        </p:nvSpPr>
        <p:spPr>
          <a:xfrm>
            <a:off x="5199584" y="4216364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175F832-B67A-2F44-BE10-EDCAD2D69F77}"/>
              </a:ext>
            </a:extLst>
          </p:cNvPr>
          <p:cNvSpPr/>
          <p:nvPr/>
        </p:nvSpPr>
        <p:spPr>
          <a:xfrm>
            <a:off x="5991672" y="3568292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DAF1EA8C-335B-D248-829A-CBE9CEDE0BD1}"/>
              </a:ext>
            </a:extLst>
          </p:cNvPr>
          <p:cNvSpPr/>
          <p:nvPr/>
        </p:nvSpPr>
        <p:spPr>
          <a:xfrm>
            <a:off x="4654352" y="4721856"/>
            <a:ext cx="360040" cy="360040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2E4FD29-3356-F641-BDD6-E80647286630}"/>
              </a:ext>
            </a:extLst>
          </p:cNvPr>
          <p:cNvSpPr/>
          <p:nvPr/>
        </p:nvSpPr>
        <p:spPr>
          <a:xfrm>
            <a:off x="4744362" y="3748312"/>
            <a:ext cx="360040" cy="360040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CC063C7-B261-784F-99B3-E7F826A4F6CF}"/>
              </a:ext>
            </a:extLst>
          </p:cNvPr>
          <p:cNvSpPr/>
          <p:nvPr/>
        </p:nvSpPr>
        <p:spPr>
          <a:xfrm>
            <a:off x="7058962" y="3613390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5F06B40-B822-F045-ADF6-74D0B06C55A5}"/>
              </a:ext>
            </a:extLst>
          </p:cNvPr>
          <p:cNvSpPr/>
          <p:nvPr/>
        </p:nvSpPr>
        <p:spPr>
          <a:xfrm>
            <a:off x="6532620" y="5366341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3FFFE6D7-F7C7-BD49-BAEC-A8CDDEB915C2}"/>
              </a:ext>
            </a:extLst>
          </p:cNvPr>
          <p:cNvSpPr/>
          <p:nvPr/>
        </p:nvSpPr>
        <p:spPr>
          <a:xfrm>
            <a:off x="7475332" y="4734896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EB0A0D34-9DD9-CF48-AEB2-CE4A8F9D398A}"/>
              </a:ext>
            </a:extLst>
          </p:cNvPr>
          <p:cNvSpPr/>
          <p:nvPr/>
        </p:nvSpPr>
        <p:spPr>
          <a:xfrm>
            <a:off x="5503854" y="5949280"/>
            <a:ext cx="360040" cy="360040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4F608BA-C776-4040-8B4B-6E59156DD7D2}"/>
              </a:ext>
            </a:extLst>
          </p:cNvPr>
          <p:cNvSpPr/>
          <p:nvPr/>
        </p:nvSpPr>
        <p:spPr>
          <a:xfrm>
            <a:off x="7115292" y="5948392"/>
            <a:ext cx="360040" cy="360040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B6461E26-8BED-C044-9235-252E9ADDFD89}"/>
              </a:ext>
            </a:extLst>
          </p:cNvPr>
          <p:cNvSpPr/>
          <p:nvPr/>
        </p:nvSpPr>
        <p:spPr>
          <a:xfrm>
            <a:off x="5863894" y="1813203"/>
            <a:ext cx="3164649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Delete received neighbors</a:t>
            </a:r>
          </a:p>
          <a:p>
            <a:r>
              <a:rPr lang="en-US" sz="2000" dirty="0"/>
              <a:t>If </a:t>
            </a:r>
            <a:r>
              <a:rPr lang="en-US" sz="2000" i="1" dirty="0" err="1"/>
              <a:t>v.degree</a:t>
            </a:r>
            <a:r>
              <a:rPr lang="en-US" sz="2000" i="1" dirty="0"/>
              <a:t> </a:t>
            </a:r>
            <a:r>
              <a:rPr lang="en-US" sz="2000" dirty="0"/>
              <a:t>&lt; </a:t>
            </a:r>
            <a:r>
              <a:rPr lang="en-US" sz="2000" i="1" dirty="0"/>
              <a:t>k</a:t>
            </a:r>
          </a:p>
          <a:p>
            <a:r>
              <a:rPr lang="en-US" sz="2000" dirty="0"/>
              <a:t>	delete </a:t>
            </a:r>
            <a:r>
              <a:rPr lang="en-US" sz="2000" i="1" dirty="0"/>
              <a:t>v</a:t>
            </a:r>
          </a:p>
          <a:p>
            <a:r>
              <a:rPr lang="en-US" sz="2000" dirty="0"/>
              <a:t>	send “</a:t>
            </a:r>
            <a:r>
              <a:rPr lang="en-US" sz="2000" i="1" dirty="0"/>
              <a:t>v</a:t>
            </a:r>
            <a:r>
              <a:rPr lang="en-US" sz="2000" dirty="0"/>
              <a:t>” to neighbors</a:t>
            </a:r>
          </a:p>
          <a:p>
            <a:r>
              <a:rPr lang="en-US" sz="2000" dirty="0"/>
              <a:t>Vote to halt</a:t>
            </a: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8F3D67E-2AE6-3342-ABDE-3F18DBCB12DE}"/>
              </a:ext>
            </a:extLst>
          </p:cNvPr>
          <p:cNvSpPr/>
          <p:nvPr/>
        </p:nvSpPr>
        <p:spPr>
          <a:xfrm>
            <a:off x="4032981" y="6223899"/>
            <a:ext cx="821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>
                <a:solidFill>
                  <a:srgbClr val="0070C0"/>
                </a:solidFill>
                <a:latin typeface="Times New Roman" charset="0"/>
                <a:cs typeface="Times New Roman" charset="0"/>
              </a:rPr>
              <a:t>k</a:t>
            </a:r>
            <a:r>
              <a:rPr lang="en-US" b="1" dirty="0">
                <a:solidFill>
                  <a:srgbClr val="0070C0"/>
                </a:solidFill>
                <a:latin typeface="Times New Roman" charset="0"/>
                <a:cs typeface="Times New Roman" charset="0"/>
              </a:rPr>
              <a:t> = 3</a:t>
            </a:r>
          </a:p>
        </p:txBody>
      </p:sp>
    </p:spTree>
    <p:extLst>
      <p:ext uri="{BB962C8B-B14F-4D97-AF65-F5344CB8AC3E}">
        <p14:creationId xmlns:p14="http://schemas.microsoft.com/office/powerpoint/2010/main" val="22420791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直接连接符 7">
            <a:extLst>
              <a:ext uri="{FF2B5EF4-FFF2-40B4-BE49-F238E27FC236}">
                <a16:creationId xmlns:a16="http://schemas.microsoft.com/office/drawing/2014/main" id="{4D6A1382-FCAE-9F44-B125-BA8A791C75C2}"/>
              </a:ext>
            </a:extLst>
          </p:cNvPr>
          <p:cNvCxnSpPr>
            <a:cxnSpLocks/>
          </p:cNvCxnSpPr>
          <p:nvPr/>
        </p:nvCxnSpPr>
        <p:spPr>
          <a:xfrm flipH="1">
            <a:off x="6702010" y="4467331"/>
            <a:ext cx="81751" cy="108658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7">
            <a:extLst>
              <a:ext uri="{FF2B5EF4-FFF2-40B4-BE49-F238E27FC236}">
                <a16:creationId xmlns:a16="http://schemas.microsoft.com/office/drawing/2014/main" id="{6322CBFD-AA85-3445-A2F9-5E67E765A520}"/>
              </a:ext>
            </a:extLst>
          </p:cNvPr>
          <p:cNvCxnSpPr>
            <a:cxnSpLocks/>
          </p:cNvCxnSpPr>
          <p:nvPr/>
        </p:nvCxnSpPr>
        <p:spPr>
          <a:xfrm>
            <a:off x="5989857" y="5127933"/>
            <a:ext cx="732721" cy="414980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7">
            <a:extLst>
              <a:ext uri="{FF2B5EF4-FFF2-40B4-BE49-F238E27FC236}">
                <a16:creationId xmlns:a16="http://schemas.microsoft.com/office/drawing/2014/main" id="{4D774B1C-DA65-F541-AA98-A2F2B35E277E}"/>
              </a:ext>
            </a:extLst>
          </p:cNvPr>
          <p:cNvCxnSpPr>
            <a:cxnSpLocks/>
          </p:cNvCxnSpPr>
          <p:nvPr/>
        </p:nvCxnSpPr>
        <p:spPr>
          <a:xfrm flipV="1">
            <a:off x="3356156" y="4520192"/>
            <a:ext cx="458700" cy="660253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7">
            <a:extLst>
              <a:ext uri="{FF2B5EF4-FFF2-40B4-BE49-F238E27FC236}">
                <a16:creationId xmlns:a16="http://schemas.microsoft.com/office/drawing/2014/main" id="{0526D82F-93B9-1149-B220-6B682FB173E9}"/>
              </a:ext>
            </a:extLst>
          </p:cNvPr>
          <p:cNvCxnSpPr>
            <a:cxnSpLocks/>
          </p:cNvCxnSpPr>
          <p:nvPr/>
        </p:nvCxnSpPr>
        <p:spPr>
          <a:xfrm>
            <a:off x="2731650" y="4455830"/>
            <a:ext cx="1101901" cy="48074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">
            <a:extLst>
              <a:ext uri="{FF2B5EF4-FFF2-40B4-BE49-F238E27FC236}">
                <a16:creationId xmlns:a16="http://schemas.microsoft.com/office/drawing/2014/main" id="{A1702017-62C7-914D-9D4C-A108ED97B07A}"/>
              </a:ext>
            </a:extLst>
          </p:cNvPr>
          <p:cNvCxnSpPr>
            <a:cxnSpLocks/>
          </p:cNvCxnSpPr>
          <p:nvPr/>
        </p:nvCxnSpPr>
        <p:spPr>
          <a:xfrm flipH="1" flipV="1">
            <a:off x="6171692" y="3736942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">
            <a:extLst>
              <a:ext uri="{FF2B5EF4-FFF2-40B4-BE49-F238E27FC236}">
                <a16:creationId xmlns:a16="http://schemas.microsoft.com/office/drawing/2014/main" id="{39EF5282-8B50-0E41-AB45-9B08DC98AAC7}"/>
              </a:ext>
            </a:extLst>
          </p:cNvPr>
          <p:cNvCxnSpPr>
            <a:cxnSpLocks/>
          </p:cNvCxnSpPr>
          <p:nvPr/>
        </p:nvCxnSpPr>
        <p:spPr>
          <a:xfrm flipH="1" flipV="1">
            <a:off x="5379604" y="4397544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">
            <a:extLst>
              <a:ext uri="{FF2B5EF4-FFF2-40B4-BE49-F238E27FC236}">
                <a16:creationId xmlns:a16="http://schemas.microsoft.com/office/drawing/2014/main" id="{CAA021A4-661B-A34F-AF25-13B9BB064ECA}"/>
              </a:ext>
            </a:extLst>
          </p:cNvPr>
          <p:cNvCxnSpPr>
            <a:cxnSpLocks/>
          </p:cNvCxnSpPr>
          <p:nvPr/>
        </p:nvCxnSpPr>
        <p:spPr>
          <a:xfrm flipH="1" flipV="1">
            <a:off x="5406998" y="4397544"/>
            <a:ext cx="1368562" cy="70742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7">
            <a:extLst>
              <a:ext uri="{FF2B5EF4-FFF2-40B4-BE49-F238E27FC236}">
                <a16:creationId xmlns:a16="http://schemas.microsoft.com/office/drawing/2014/main" id="{EC796ECC-C9DF-F141-A863-D2352A4318B8}"/>
              </a:ext>
            </a:extLst>
          </p:cNvPr>
          <p:cNvCxnSpPr>
            <a:cxnSpLocks/>
          </p:cNvCxnSpPr>
          <p:nvPr/>
        </p:nvCxnSpPr>
        <p:spPr>
          <a:xfrm flipH="1">
            <a:off x="5995818" y="3738003"/>
            <a:ext cx="171728" cy="1372307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7">
            <a:extLst>
              <a:ext uri="{FF2B5EF4-FFF2-40B4-BE49-F238E27FC236}">
                <a16:creationId xmlns:a16="http://schemas.microsoft.com/office/drawing/2014/main" id="{ACD27BD8-4C79-5841-988D-D4AF7CAEA5B6}"/>
              </a:ext>
            </a:extLst>
          </p:cNvPr>
          <p:cNvCxnSpPr>
            <a:cxnSpLocks/>
          </p:cNvCxnSpPr>
          <p:nvPr/>
        </p:nvCxnSpPr>
        <p:spPr>
          <a:xfrm flipH="1">
            <a:off x="5987618" y="4450769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7">
            <a:extLst>
              <a:ext uri="{FF2B5EF4-FFF2-40B4-BE49-F238E27FC236}">
                <a16:creationId xmlns:a16="http://schemas.microsoft.com/office/drawing/2014/main" id="{5826662B-8EE9-9C48-AFEB-8041DD8708B3}"/>
              </a:ext>
            </a:extLst>
          </p:cNvPr>
          <p:cNvCxnSpPr>
            <a:cxnSpLocks/>
          </p:cNvCxnSpPr>
          <p:nvPr/>
        </p:nvCxnSpPr>
        <p:spPr>
          <a:xfrm flipH="1">
            <a:off x="5379604" y="3729976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">
            <a:extLst>
              <a:ext uri="{FF2B5EF4-FFF2-40B4-BE49-F238E27FC236}">
                <a16:creationId xmlns:a16="http://schemas.microsoft.com/office/drawing/2014/main" id="{6111DCD3-9628-B14A-A979-47087C21C2EB}"/>
              </a:ext>
            </a:extLst>
          </p:cNvPr>
          <p:cNvCxnSpPr>
            <a:cxnSpLocks/>
          </p:cNvCxnSpPr>
          <p:nvPr/>
        </p:nvCxnSpPr>
        <p:spPr>
          <a:xfrm flipH="1" flipV="1">
            <a:off x="2735796" y="4467331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">
            <a:extLst>
              <a:ext uri="{FF2B5EF4-FFF2-40B4-BE49-F238E27FC236}">
                <a16:creationId xmlns:a16="http://schemas.microsoft.com/office/drawing/2014/main" id="{5A1BFB2B-2793-FC4A-AB0B-24DD1D7ED000}"/>
              </a:ext>
            </a:extLst>
          </p:cNvPr>
          <p:cNvCxnSpPr>
            <a:cxnSpLocks/>
          </p:cNvCxnSpPr>
          <p:nvPr/>
        </p:nvCxnSpPr>
        <p:spPr>
          <a:xfrm flipH="1" flipV="1">
            <a:off x="1943708" y="5127933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">
            <a:extLst>
              <a:ext uri="{FF2B5EF4-FFF2-40B4-BE49-F238E27FC236}">
                <a16:creationId xmlns:a16="http://schemas.microsoft.com/office/drawing/2014/main" id="{42B3745C-1C51-B644-9D17-B1D98814714B}"/>
              </a:ext>
            </a:extLst>
          </p:cNvPr>
          <p:cNvCxnSpPr>
            <a:cxnSpLocks/>
          </p:cNvCxnSpPr>
          <p:nvPr/>
        </p:nvCxnSpPr>
        <p:spPr>
          <a:xfrm flipH="1" flipV="1">
            <a:off x="1971102" y="5127933"/>
            <a:ext cx="1368562" cy="70742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">
            <a:extLst>
              <a:ext uri="{FF2B5EF4-FFF2-40B4-BE49-F238E27FC236}">
                <a16:creationId xmlns:a16="http://schemas.microsoft.com/office/drawing/2014/main" id="{9AF3059D-2323-6646-87F6-FB7CADE96AEE}"/>
              </a:ext>
            </a:extLst>
          </p:cNvPr>
          <p:cNvCxnSpPr>
            <a:cxnSpLocks/>
          </p:cNvCxnSpPr>
          <p:nvPr/>
        </p:nvCxnSpPr>
        <p:spPr>
          <a:xfrm flipH="1">
            <a:off x="2559922" y="4468392"/>
            <a:ext cx="171728" cy="1372307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">
            <a:extLst>
              <a:ext uri="{FF2B5EF4-FFF2-40B4-BE49-F238E27FC236}">
                <a16:creationId xmlns:a16="http://schemas.microsoft.com/office/drawing/2014/main" id="{01F8F11C-44A6-F542-80F6-F020F08B17EE}"/>
              </a:ext>
            </a:extLst>
          </p:cNvPr>
          <p:cNvCxnSpPr>
            <a:cxnSpLocks/>
          </p:cNvCxnSpPr>
          <p:nvPr/>
        </p:nvCxnSpPr>
        <p:spPr>
          <a:xfrm flipH="1">
            <a:off x="2551722" y="5181158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">
            <a:extLst>
              <a:ext uri="{FF2B5EF4-FFF2-40B4-BE49-F238E27FC236}">
                <a16:creationId xmlns:a16="http://schemas.microsoft.com/office/drawing/2014/main" id="{53A9F29E-BD0A-CA41-B186-A55A5069F4F7}"/>
              </a:ext>
            </a:extLst>
          </p:cNvPr>
          <p:cNvCxnSpPr>
            <a:cxnSpLocks/>
          </p:cNvCxnSpPr>
          <p:nvPr/>
        </p:nvCxnSpPr>
        <p:spPr>
          <a:xfrm flipH="1">
            <a:off x="1943708" y="4460365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Pregel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229600" cy="4221162"/>
          </a:xfrm>
        </p:spPr>
        <p:txBody>
          <a:bodyPr/>
          <a:lstStyle/>
          <a:p>
            <a:r>
              <a:rPr lang="en-US" b="1" dirty="0"/>
              <a:t>Computing </a:t>
            </a:r>
            <a:r>
              <a:rPr lang="en-US" b="1" i="1" dirty="0"/>
              <a:t>k</a:t>
            </a:r>
            <a:r>
              <a:rPr lang="en-US" b="1" dirty="0"/>
              <a:t>-core</a:t>
            </a:r>
            <a:endParaRPr lang="en-US" alt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15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CC8F90-7F94-A14F-93B0-F4F418B22B4A}"/>
              </a:ext>
            </a:extLst>
          </p:cNvPr>
          <p:cNvSpPr/>
          <p:nvPr/>
        </p:nvSpPr>
        <p:spPr>
          <a:xfrm>
            <a:off x="2987824" y="2737635"/>
            <a:ext cx="29113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altLang="zh-CN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.compute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messages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)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857EA7C-C7DB-B640-9338-A67015BBDE78}"/>
              </a:ext>
            </a:extLst>
          </p:cNvPr>
          <p:cNvSpPr/>
          <p:nvPr/>
        </p:nvSpPr>
        <p:spPr>
          <a:xfrm>
            <a:off x="2375756" y="5648497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BEE8C67-CC7A-BC43-9646-911DDFE5AEEC}"/>
              </a:ext>
            </a:extLst>
          </p:cNvPr>
          <p:cNvSpPr/>
          <p:nvPr/>
        </p:nvSpPr>
        <p:spPr>
          <a:xfrm>
            <a:off x="3167844" y="5000425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20F017-1FC0-1E40-89DE-4EA8B0E5908E}"/>
              </a:ext>
            </a:extLst>
          </p:cNvPr>
          <p:cNvSpPr/>
          <p:nvPr/>
        </p:nvSpPr>
        <p:spPr>
          <a:xfrm>
            <a:off x="1763688" y="4928417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E5DFD50-802D-1A40-A2D6-91FC966AAE9C}"/>
              </a:ext>
            </a:extLst>
          </p:cNvPr>
          <p:cNvSpPr/>
          <p:nvPr/>
        </p:nvSpPr>
        <p:spPr>
          <a:xfrm>
            <a:off x="2555776" y="4280345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65E1EC32-B8B3-7E4E-87E4-E89F2DE6A746}"/>
              </a:ext>
            </a:extLst>
          </p:cNvPr>
          <p:cNvSpPr/>
          <p:nvPr/>
        </p:nvSpPr>
        <p:spPr>
          <a:xfrm>
            <a:off x="3623066" y="4325443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5E2FD71-F085-4E48-8743-D016482E6E85}"/>
              </a:ext>
            </a:extLst>
          </p:cNvPr>
          <p:cNvSpPr/>
          <p:nvPr/>
        </p:nvSpPr>
        <p:spPr>
          <a:xfrm>
            <a:off x="5811652" y="4936444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F681330-6512-0343-B6E0-F0F2EA1A8E1F}"/>
              </a:ext>
            </a:extLst>
          </p:cNvPr>
          <p:cNvSpPr/>
          <p:nvPr/>
        </p:nvSpPr>
        <p:spPr>
          <a:xfrm>
            <a:off x="6603740" y="4288372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D064A93-8B1B-5E40-9C27-A727A6175116}"/>
              </a:ext>
            </a:extLst>
          </p:cNvPr>
          <p:cNvSpPr/>
          <p:nvPr/>
        </p:nvSpPr>
        <p:spPr>
          <a:xfrm>
            <a:off x="5199584" y="4216364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175F832-B67A-2F44-BE10-EDCAD2D69F77}"/>
              </a:ext>
            </a:extLst>
          </p:cNvPr>
          <p:cNvSpPr/>
          <p:nvPr/>
        </p:nvSpPr>
        <p:spPr>
          <a:xfrm>
            <a:off x="5991672" y="3568292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5F06B40-B822-F045-ADF6-74D0B06C55A5}"/>
              </a:ext>
            </a:extLst>
          </p:cNvPr>
          <p:cNvSpPr/>
          <p:nvPr/>
        </p:nvSpPr>
        <p:spPr>
          <a:xfrm>
            <a:off x="6532620" y="5366341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8F3D67E-2AE6-3342-ABDE-3F18DBCB12DE}"/>
              </a:ext>
            </a:extLst>
          </p:cNvPr>
          <p:cNvSpPr/>
          <p:nvPr/>
        </p:nvSpPr>
        <p:spPr>
          <a:xfrm>
            <a:off x="4032981" y="6223899"/>
            <a:ext cx="821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>
                <a:solidFill>
                  <a:srgbClr val="0070C0"/>
                </a:solidFill>
                <a:latin typeface="Times New Roman" charset="0"/>
                <a:cs typeface="Times New Roman" charset="0"/>
              </a:rPr>
              <a:t>k</a:t>
            </a:r>
            <a:r>
              <a:rPr lang="en-US" b="1" dirty="0">
                <a:solidFill>
                  <a:srgbClr val="0070C0"/>
                </a:solidFill>
                <a:latin typeface="Times New Roman" charset="0"/>
                <a:cs typeface="Times New Roman" charset="0"/>
              </a:rPr>
              <a:t> = 3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B2EBCFF-908C-9442-B6FF-DE3256C6A564}"/>
              </a:ext>
            </a:extLst>
          </p:cNvPr>
          <p:cNvSpPr/>
          <p:nvPr/>
        </p:nvSpPr>
        <p:spPr>
          <a:xfrm>
            <a:off x="5863894" y="1813203"/>
            <a:ext cx="3164649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Delete received neighbors</a:t>
            </a:r>
          </a:p>
          <a:p>
            <a:r>
              <a:rPr lang="en-US" sz="2000" dirty="0"/>
              <a:t>If </a:t>
            </a:r>
            <a:r>
              <a:rPr lang="en-US" sz="2000" i="1" dirty="0" err="1"/>
              <a:t>v.degree</a:t>
            </a:r>
            <a:r>
              <a:rPr lang="en-US" sz="2000" i="1" dirty="0"/>
              <a:t> </a:t>
            </a:r>
            <a:r>
              <a:rPr lang="en-US" sz="2000" dirty="0"/>
              <a:t>&lt; </a:t>
            </a:r>
            <a:r>
              <a:rPr lang="en-US" sz="2000" i="1" dirty="0"/>
              <a:t>k</a:t>
            </a:r>
          </a:p>
          <a:p>
            <a:r>
              <a:rPr lang="en-US" sz="2000" dirty="0"/>
              <a:t>	delete </a:t>
            </a:r>
            <a:r>
              <a:rPr lang="en-US" sz="2000" i="1" dirty="0"/>
              <a:t>v</a:t>
            </a:r>
          </a:p>
          <a:p>
            <a:r>
              <a:rPr lang="en-US" sz="2000" dirty="0"/>
              <a:t>	send “</a:t>
            </a:r>
            <a:r>
              <a:rPr lang="en-US" sz="2000" i="1" dirty="0"/>
              <a:t>v</a:t>
            </a:r>
            <a:r>
              <a:rPr lang="en-US" sz="2000" dirty="0"/>
              <a:t>” to neighbors</a:t>
            </a:r>
          </a:p>
          <a:p>
            <a:r>
              <a:rPr lang="en-US" sz="2000" dirty="0"/>
              <a:t>Vote to halt</a:t>
            </a:r>
          </a:p>
        </p:txBody>
      </p:sp>
    </p:spTree>
    <p:extLst>
      <p:ext uri="{BB962C8B-B14F-4D97-AF65-F5344CB8AC3E}">
        <p14:creationId xmlns:p14="http://schemas.microsoft.com/office/powerpoint/2010/main" val="414695648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直接连接符 7">
            <a:extLst>
              <a:ext uri="{FF2B5EF4-FFF2-40B4-BE49-F238E27FC236}">
                <a16:creationId xmlns:a16="http://schemas.microsoft.com/office/drawing/2014/main" id="{A1702017-62C7-914D-9D4C-A108ED97B07A}"/>
              </a:ext>
            </a:extLst>
          </p:cNvPr>
          <p:cNvCxnSpPr>
            <a:cxnSpLocks/>
          </p:cNvCxnSpPr>
          <p:nvPr/>
        </p:nvCxnSpPr>
        <p:spPr>
          <a:xfrm flipH="1" flipV="1">
            <a:off x="6171692" y="3736942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">
            <a:extLst>
              <a:ext uri="{FF2B5EF4-FFF2-40B4-BE49-F238E27FC236}">
                <a16:creationId xmlns:a16="http://schemas.microsoft.com/office/drawing/2014/main" id="{39EF5282-8B50-0E41-AB45-9B08DC98AAC7}"/>
              </a:ext>
            </a:extLst>
          </p:cNvPr>
          <p:cNvCxnSpPr>
            <a:cxnSpLocks/>
          </p:cNvCxnSpPr>
          <p:nvPr/>
        </p:nvCxnSpPr>
        <p:spPr>
          <a:xfrm flipH="1" flipV="1">
            <a:off x="5379604" y="4397544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">
            <a:extLst>
              <a:ext uri="{FF2B5EF4-FFF2-40B4-BE49-F238E27FC236}">
                <a16:creationId xmlns:a16="http://schemas.microsoft.com/office/drawing/2014/main" id="{CAA021A4-661B-A34F-AF25-13B9BB064ECA}"/>
              </a:ext>
            </a:extLst>
          </p:cNvPr>
          <p:cNvCxnSpPr>
            <a:cxnSpLocks/>
          </p:cNvCxnSpPr>
          <p:nvPr/>
        </p:nvCxnSpPr>
        <p:spPr>
          <a:xfrm flipH="1" flipV="1">
            <a:off x="5406998" y="4397544"/>
            <a:ext cx="1368562" cy="70742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7">
            <a:extLst>
              <a:ext uri="{FF2B5EF4-FFF2-40B4-BE49-F238E27FC236}">
                <a16:creationId xmlns:a16="http://schemas.microsoft.com/office/drawing/2014/main" id="{EC796ECC-C9DF-F141-A863-D2352A4318B8}"/>
              </a:ext>
            </a:extLst>
          </p:cNvPr>
          <p:cNvCxnSpPr>
            <a:cxnSpLocks/>
          </p:cNvCxnSpPr>
          <p:nvPr/>
        </p:nvCxnSpPr>
        <p:spPr>
          <a:xfrm flipH="1">
            <a:off x="5995818" y="3738003"/>
            <a:ext cx="171728" cy="1372307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7">
            <a:extLst>
              <a:ext uri="{FF2B5EF4-FFF2-40B4-BE49-F238E27FC236}">
                <a16:creationId xmlns:a16="http://schemas.microsoft.com/office/drawing/2014/main" id="{ACD27BD8-4C79-5841-988D-D4AF7CAEA5B6}"/>
              </a:ext>
            </a:extLst>
          </p:cNvPr>
          <p:cNvCxnSpPr>
            <a:cxnSpLocks/>
          </p:cNvCxnSpPr>
          <p:nvPr/>
        </p:nvCxnSpPr>
        <p:spPr>
          <a:xfrm flipH="1">
            <a:off x="5987618" y="4450769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7">
            <a:extLst>
              <a:ext uri="{FF2B5EF4-FFF2-40B4-BE49-F238E27FC236}">
                <a16:creationId xmlns:a16="http://schemas.microsoft.com/office/drawing/2014/main" id="{5826662B-8EE9-9C48-AFEB-8041DD8708B3}"/>
              </a:ext>
            </a:extLst>
          </p:cNvPr>
          <p:cNvCxnSpPr>
            <a:cxnSpLocks/>
          </p:cNvCxnSpPr>
          <p:nvPr/>
        </p:nvCxnSpPr>
        <p:spPr>
          <a:xfrm flipH="1">
            <a:off x="5379604" y="3729976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">
            <a:extLst>
              <a:ext uri="{FF2B5EF4-FFF2-40B4-BE49-F238E27FC236}">
                <a16:creationId xmlns:a16="http://schemas.microsoft.com/office/drawing/2014/main" id="{6111DCD3-9628-B14A-A979-47087C21C2EB}"/>
              </a:ext>
            </a:extLst>
          </p:cNvPr>
          <p:cNvCxnSpPr>
            <a:cxnSpLocks/>
          </p:cNvCxnSpPr>
          <p:nvPr/>
        </p:nvCxnSpPr>
        <p:spPr>
          <a:xfrm flipH="1" flipV="1">
            <a:off x="2735796" y="4467331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">
            <a:extLst>
              <a:ext uri="{FF2B5EF4-FFF2-40B4-BE49-F238E27FC236}">
                <a16:creationId xmlns:a16="http://schemas.microsoft.com/office/drawing/2014/main" id="{5A1BFB2B-2793-FC4A-AB0B-24DD1D7ED000}"/>
              </a:ext>
            </a:extLst>
          </p:cNvPr>
          <p:cNvCxnSpPr>
            <a:cxnSpLocks/>
          </p:cNvCxnSpPr>
          <p:nvPr/>
        </p:nvCxnSpPr>
        <p:spPr>
          <a:xfrm flipH="1" flipV="1">
            <a:off x="1943708" y="5127933"/>
            <a:ext cx="616214" cy="749339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">
            <a:extLst>
              <a:ext uri="{FF2B5EF4-FFF2-40B4-BE49-F238E27FC236}">
                <a16:creationId xmlns:a16="http://schemas.microsoft.com/office/drawing/2014/main" id="{42B3745C-1C51-B644-9D17-B1D98814714B}"/>
              </a:ext>
            </a:extLst>
          </p:cNvPr>
          <p:cNvCxnSpPr>
            <a:cxnSpLocks/>
          </p:cNvCxnSpPr>
          <p:nvPr/>
        </p:nvCxnSpPr>
        <p:spPr>
          <a:xfrm flipH="1" flipV="1">
            <a:off x="1971102" y="5127933"/>
            <a:ext cx="1368562" cy="70742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">
            <a:extLst>
              <a:ext uri="{FF2B5EF4-FFF2-40B4-BE49-F238E27FC236}">
                <a16:creationId xmlns:a16="http://schemas.microsoft.com/office/drawing/2014/main" id="{9AF3059D-2323-6646-87F6-FB7CADE96AEE}"/>
              </a:ext>
            </a:extLst>
          </p:cNvPr>
          <p:cNvCxnSpPr>
            <a:cxnSpLocks/>
          </p:cNvCxnSpPr>
          <p:nvPr/>
        </p:nvCxnSpPr>
        <p:spPr>
          <a:xfrm flipH="1">
            <a:off x="2559922" y="4468392"/>
            <a:ext cx="171728" cy="1372307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">
            <a:extLst>
              <a:ext uri="{FF2B5EF4-FFF2-40B4-BE49-F238E27FC236}">
                <a16:creationId xmlns:a16="http://schemas.microsoft.com/office/drawing/2014/main" id="{01F8F11C-44A6-F542-80F6-F020F08B17EE}"/>
              </a:ext>
            </a:extLst>
          </p:cNvPr>
          <p:cNvCxnSpPr>
            <a:cxnSpLocks/>
          </p:cNvCxnSpPr>
          <p:nvPr/>
        </p:nvCxnSpPr>
        <p:spPr>
          <a:xfrm flipH="1">
            <a:off x="2551722" y="5181158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">
            <a:extLst>
              <a:ext uri="{FF2B5EF4-FFF2-40B4-BE49-F238E27FC236}">
                <a16:creationId xmlns:a16="http://schemas.microsoft.com/office/drawing/2014/main" id="{53A9F29E-BD0A-CA41-B186-A55A5069F4F7}"/>
              </a:ext>
            </a:extLst>
          </p:cNvPr>
          <p:cNvCxnSpPr>
            <a:cxnSpLocks/>
          </p:cNvCxnSpPr>
          <p:nvPr/>
        </p:nvCxnSpPr>
        <p:spPr>
          <a:xfrm flipH="1">
            <a:off x="1943708" y="4460365"/>
            <a:ext cx="787942" cy="659541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Pregel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229600" cy="4221162"/>
          </a:xfrm>
        </p:spPr>
        <p:txBody>
          <a:bodyPr/>
          <a:lstStyle/>
          <a:p>
            <a:r>
              <a:rPr lang="en-US" b="1" dirty="0"/>
              <a:t>Computing </a:t>
            </a:r>
            <a:r>
              <a:rPr lang="en-US" b="1" i="1" dirty="0"/>
              <a:t>k</a:t>
            </a:r>
            <a:r>
              <a:rPr lang="en-US" b="1" dirty="0"/>
              <a:t>-core</a:t>
            </a:r>
            <a:endParaRPr lang="en-US" alt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16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CC8F90-7F94-A14F-93B0-F4F418B22B4A}"/>
              </a:ext>
            </a:extLst>
          </p:cNvPr>
          <p:cNvSpPr/>
          <p:nvPr/>
        </p:nvSpPr>
        <p:spPr>
          <a:xfrm>
            <a:off x="2987824" y="2737635"/>
            <a:ext cx="29113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altLang="zh-CN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.compute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messages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)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857EA7C-C7DB-B640-9338-A67015BBDE78}"/>
              </a:ext>
            </a:extLst>
          </p:cNvPr>
          <p:cNvSpPr/>
          <p:nvPr/>
        </p:nvSpPr>
        <p:spPr>
          <a:xfrm>
            <a:off x="2375756" y="5648497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BEE8C67-CC7A-BC43-9646-911DDFE5AEEC}"/>
              </a:ext>
            </a:extLst>
          </p:cNvPr>
          <p:cNvSpPr/>
          <p:nvPr/>
        </p:nvSpPr>
        <p:spPr>
          <a:xfrm>
            <a:off x="3167844" y="5000425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20F017-1FC0-1E40-89DE-4EA8B0E5908E}"/>
              </a:ext>
            </a:extLst>
          </p:cNvPr>
          <p:cNvSpPr/>
          <p:nvPr/>
        </p:nvSpPr>
        <p:spPr>
          <a:xfrm>
            <a:off x="1763688" y="4928417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E5DFD50-802D-1A40-A2D6-91FC966AAE9C}"/>
              </a:ext>
            </a:extLst>
          </p:cNvPr>
          <p:cNvSpPr/>
          <p:nvPr/>
        </p:nvSpPr>
        <p:spPr>
          <a:xfrm>
            <a:off x="2555776" y="4280345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5E2FD71-F085-4E48-8743-D016482E6E85}"/>
              </a:ext>
            </a:extLst>
          </p:cNvPr>
          <p:cNvSpPr/>
          <p:nvPr/>
        </p:nvSpPr>
        <p:spPr>
          <a:xfrm>
            <a:off x="5811652" y="4936444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F681330-6512-0343-B6E0-F0F2EA1A8E1F}"/>
              </a:ext>
            </a:extLst>
          </p:cNvPr>
          <p:cNvSpPr/>
          <p:nvPr/>
        </p:nvSpPr>
        <p:spPr>
          <a:xfrm>
            <a:off x="6603740" y="4288372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D064A93-8B1B-5E40-9C27-A727A6175116}"/>
              </a:ext>
            </a:extLst>
          </p:cNvPr>
          <p:cNvSpPr/>
          <p:nvPr/>
        </p:nvSpPr>
        <p:spPr>
          <a:xfrm>
            <a:off x="5199584" y="4216364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175F832-B67A-2F44-BE10-EDCAD2D69F77}"/>
              </a:ext>
            </a:extLst>
          </p:cNvPr>
          <p:cNvSpPr/>
          <p:nvPr/>
        </p:nvSpPr>
        <p:spPr>
          <a:xfrm>
            <a:off x="5991672" y="3568292"/>
            <a:ext cx="360040" cy="360040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8F3D67E-2AE6-3342-ABDE-3F18DBCB12DE}"/>
              </a:ext>
            </a:extLst>
          </p:cNvPr>
          <p:cNvSpPr/>
          <p:nvPr/>
        </p:nvSpPr>
        <p:spPr>
          <a:xfrm>
            <a:off x="4032981" y="6223899"/>
            <a:ext cx="8210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>
                <a:solidFill>
                  <a:srgbClr val="0070C0"/>
                </a:solidFill>
                <a:latin typeface="Times New Roman" charset="0"/>
                <a:cs typeface="Times New Roman" charset="0"/>
              </a:rPr>
              <a:t>k</a:t>
            </a:r>
            <a:r>
              <a:rPr lang="en-US" b="1" dirty="0">
                <a:solidFill>
                  <a:srgbClr val="0070C0"/>
                </a:solidFill>
                <a:latin typeface="Times New Roman" charset="0"/>
                <a:cs typeface="Times New Roman" charset="0"/>
              </a:rPr>
              <a:t> = 3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B2EBCFF-908C-9442-B6FF-DE3256C6A564}"/>
              </a:ext>
            </a:extLst>
          </p:cNvPr>
          <p:cNvSpPr/>
          <p:nvPr/>
        </p:nvSpPr>
        <p:spPr>
          <a:xfrm>
            <a:off x="5863894" y="1813203"/>
            <a:ext cx="3164649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Delete received neighbors</a:t>
            </a:r>
          </a:p>
          <a:p>
            <a:r>
              <a:rPr lang="en-US" sz="2000" dirty="0"/>
              <a:t>If </a:t>
            </a:r>
            <a:r>
              <a:rPr lang="en-US" sz="2000" i="1" dirty="0" err="1"/>
              <a:t>v.degree</a:t>
            </a:r>
            <a:r>
              <a:rPr lang="en-US" sz="2000" i="1" dirty="0"/>
              <a:t> </a:t>
            </a:r>
            <a:r>
              <a:rPr lang="en-US" sz="2000" dirty="0"/>
              <a:t>&lt; </a:t>
            </a:r>
            <a:r>
              <a:rPr lang="en-US" sz="2000" i="1" dirty="0"/>
              <a:t>k</a:t>
            </a:r>
          </a:p>
          <a:p>
            <a:r>
              <a:rPr lang="en-US" sz="2000" dirty="0"/>
              <a:t>	delete </a:t>
            </a:r>
            <a:r>
              <a:rPr lang="en-US" sz="2000" i="1" dirty="0"/>
              <a:t>v</a:t>
            </a:r>
          </a:p>
          <a:p>
            <a:r>
              <a:rPr lang="en-US" sz="2000" dirty="0"/>
              <a:t>	send “</a:t>
            </a:r>
            <a:r>
              <a:rPr lang="en-US" sz="2000" i="1" dirty="0"/>
              <a:t>v</a:t>
            </a:r>
            <a:r>
              <a:rPr lang="en-US" sz="2000" dirty="0"/>
              <a:t>” to neighbors</a:t>
            </a:r>
          </a:p>
          <a:p>
            <a:r>
              <a:rPr lang="en-US" sz="2000" dirty="0"/>
              <a:t>Vote to halt</a:t>
            </a:r>
          </a:p>
        </p:txBody>
      </p:sp>
    </p:spTree>
    <p:extLst>
      <p:ext uri="{BB962C8B-B14F-4D97-AF65-F5344CB8AC3E}">
        <p14:creationId xmlns:p14="http://schemas.microsoft.com/office/powerpoint/2010/main" val="110593282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Google’s Pregel: A Review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/>
              <a:t>Lightweight Checkpointing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Recovery by Vertex State 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17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22893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Pregel’s Checkpointing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To periodically (e.g., every </a:t>
            </a:r>
            <a:r>
              <a:rPr lang="en-US" altLang="zh-CN" b="1" dirty="0">
                <a:solidFill>
                  <a:srgbClr val="0070C0"/>
                </a:solidFill>
              </a:rPr>
              <a:t>10</a:t>
            </a:r>
            <a:r>
              <a:rPr lang="en-US" altLang="zh-CN" b="1" dirty="0"/>
              <a:t> </a:t>
            </a:r>
            <a:r>
              <a:rPr lang="en-US" altLang="zh-CN" b="1" dirty="0" err="1"/>
              <a:t>supersteps</a:t>
            </a:r>
            <a:r>
              <a:rPr lang="en-US" altLang="zh-CN" b="1" dirty="0"/>
              <a:t>) save the current state of computation as a </a:t>
            </a:r>
            <a:r>
              <a:rPr lang="en-US" altLang="zh-CN" b="1" dirty="0">
                <a:solidFill>
                  <a:srgbClr val="0070C0"/>
                </a:solidFill>
              </a:rPr>
              <a:t>checkpoint</a:t>
            </a:r>
            <a:r>
              <a:rPr lang="en-US" altLang="zh-CN" b="1" dirty="0"/>
              <a:t> to a failure-resilient storage (e.g., HDFS)</a:t>
            </a:r>
          </a:p>
          <a:p>
            <a:r>
              <a:rPr lang="en-US" altLang="zh-CN" b="1" dirty="0"/>
              <a:t>During recovery, the latest checkpoint can be loaded to avoid re-computation from scratch</a:t>
            </a:r>
            <a:endParaRPr lang="en-US" b="1" dirty="0"/>
          </a:p>
          <a:p>
            <a:pPr lvl="1"/>
            <a:r>
              <a:rPr lang="en-US" dirty="0"/>
              <a:t>E.g., Failure at </a:t>
            </a:r>
            <a:r>
              <a:rPr lang="en-US" dirty="0" err="1"/>
              <a:t>Superstep</a:t>
            </a:r>
            <a:r>
              <a:rPr lang="en-US" dirty="0"/>
              <a:t> </a:t>
            </a:r>
            <a:r>
              <a:rPr lang="en-US" dirty="0">
                <a:solidFill>
                  <a:srgbClr val="0070C0"/>
                </a:solidFill>
              </a:rPr>
              <a:t>97</a:t>
            </a:r>
            <a:r>
              <a:rPr lang="en-US" dirty="0"/>
              <a:t> =&gt; rerun from </a:t>
            </a:r>
            <a:r>
              <a:rPr lang="en-US" dirty="0" err="1"/>
              <a:t>Superstep</a:t>
            </a:r>
            <a:r>
              <a:rPr lang="en-US" dirty="0"/>
              <a:t> </a:t>
            </a:r>
            <a:r>
              <a:rPr lang="en-US" dirty="0">
                <a:solidFill>
                  <a:srgbClr val="0070C0"/>
                </a:solidFill>
              </a:rPr>
              <a:t>90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18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054D3D-998E-8541-AE18-6D215E937F69}"/>
              </a:ext>
            </a:extLst>
          </p:cNvPr>
          <p:cNvSpPr/>
          <p:nvPr/>
        </p:nvSpPr>
        <p:spPr>
          <a:xfrm>
            <a:off x="1314088" y="5894685"/>
            <a:ext cx="6515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Checkpointing reduces failure-free 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4571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Pregel’s Checkpointing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A checkpoint is </a:t>
            </a:r>
            <a:r>
              <a:rPr lang="en-US" altLang="zh-CN" b="1" dirty="0">
                <a:solidFill>
                  <a:srgbClr val="0070C0"/>
                </a:solidFill>
              </a:rPr>
              <a:t>heavyweight</a:t>
            </a:r>
            <a:r>
              <a:rPr lang="en-US" altLang="zh-CN" b="1" dirty="0"/>
              <a:t>, and saves</a:t>
            </a:r>
            <a:endParaRPr lang="en-US" b="1" dirty="0"/>
          </a:p>
          <a:p>
            <a:pPr lvl="1"/>
            <a:r>
              <a:rPr lang="en-US" dirty="0"/>
              <a:t>The states of all vertices</a:t>
            </a:r>
          </a:p>
          <a:p>
            <a:pPr lvl="1"/>
            <a:r>
              <a:rPr lang="en-US" dirty="0"/>
              <a:t>The edges (or, adjacency lists)</a:t>
            </a:r>
          </a:p>
          <a:p>
            <a:pPr lvl="1"/>
            <a:r>
              <a:rPr lang="en-US" dirty="0"/>
              <a:t>The incoming messages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19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948F94-9B85-4F44-A383-E81797A72482}"/>
              </a:ext>
            </a:extLst>
          </p:cNvPr>
          <p:cNvSpPr/>
          <p:nvPr/>
        </p:nvSpPr>
        <p:spPr>
          <a:xfrm>
            <a:off x="2172492" y="3272432"/>
            <a:ext cx="43837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Recall graph mutation in </a:t>
            </a:r>
            <a:r>
              <a:rPr lang="en-US" altLang="zh-CN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k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-core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77BAA8-C907-5846-994A-636D6C4A8DC6}"/>
              </a:ext>
            </a:extLst>
          </p:cNvPr>
          <p:cNvSpPr/>
          <p:nvPr/>
        </p:nvSpPr>
        <p:spPr>
          <a:xfrm>
            <a:off x="1271646" y="3687415"/>
            <a:ext cx="63682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Input to </a:t>
            </a:r>
            <a:r>
              <a:rPr lang="en-US" altLang="zh-CN" b="1" i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altLang="zh-CN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.compute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messages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) for next iteration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43DD2567-1C6C-8D4B-862E-1C9CD1BAF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683" y="4274420"/>
            <a:ext cx="5820634" cy="246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00547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/>
              <a:t>Google’s Pregel: A Review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/>
              <a:t>Lightweight Checkpointing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/>
              <a:t>Recovery by Vertex State 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2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673430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Lightweight Checkpointing (LWCP)</a:t>
            </a:r>
            <a:endParaRPr lang="en-US" b="1" dirty="0"/>
          </a:p>
          <a:p>
            <a:pPr lvl="1"/>
            <a:r>
              <a:rPr lang="en-US" dirty="0"/>
              <a:t>The states of all vertices</a:t>
            </a:r>
          </a:p>
          <a:p>
            <a:pPr lvl="1"/>
            <a:r>
              <a:rPr lang="en-US" dirty="0"/>
              <a:t>The edges (or, adjacency lists)</a:t>
            </a:r>
          </a:p>
          <a:p>
            <a:pPr lvl="1"/>
            <a:r>
              <a:rPr lang="en-US" dirty="0"/>
              <a:t>The incoming messages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20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7FA9E1-3AE6-D44D-A407-CEF3B09BFE50}"/>
              </a:ext>
            </a:extLst>
          </p:cNvPr>
          <p:cNvCxnSpPr>
            <a:cxnSpLocks/>
          </p:cNvCxnSpPr>
          <p:nvPr/>
        </p:nvCxnSpPr>
        <p:spPr>
          <a:xfrm>
            <a:off x="971600" y="3140968"/>
            <a:ext cx="4320480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F5A6544-6002-9A4A-988F-A9B7B5774AEA}"/>
              </a:ext>
            </a:extLst>
          </p:cNvPr>
          <p:cNvCxnSpPr>
            <a:cxnSpLocks/>
          </p:cNvCxnSpPr>
          <p:nvPr/>
        </p:nvCxnSpPr>
        <p:spPr>
          <a:xfrm>
            <a:off x="971600" y="3573016"/>
            <a:ext cx="3497559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AD222BF2-816C-1448-8BE1-9C21605C7267}"/>
              </a:ext>
            </a:extLst>
          </p:cNvPr>
          <p:cNvSpPr/>
          <p:nvPr/>
        </p:nvSpPr>
        <p:spPr>
          <a:xfrm>
            <a:off x="5436096" y="2852936"/>
            <a:ext cx="9541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How?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C04AFC4-2B51-9D40-BAB6-3E2FB7F38FAE}"/>
              </a:ext>
            </a:extLst>
          </p:cNvPr>
          <p:cNvSpPr/>
          <p:nvPr/>
        </p:nvSpPr>
        <p:spPr>
          <a:xfrm>
            <a:off x="478650" y="4149080"/>
            <a:ext cx="8197806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Incremental Edge Checkpointing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Every topology mutation is concurrently logged to local machine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Logs are committed to HDFS with each checkpoint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Old local logs are deleted after being committed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Recovery = load initial topology + replays the committed mutation logs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73D13A-8CEF-B242-8447-828841EFBDAE}"/>
              </a:ext>
            </a:extLst>
          </p:cNvPr>
          <p:cNvSpPr/>
          <p:nvPr/>
        </p:nvSpPr>
        <p:spPr>
          <a:xfrm>
            <a:off x="5220072" y="1473314"/>
            <a:ext cx="35730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30 sec →</a:t>
            </a:r>
            <a:r>
              <a:rPr lang="zh-CN" altLang="en-US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2</a:t>
            </a:r>
            <a:r>
              <a:rPr lang="zh-CN" altLang="en-US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sec</a:t>
            </a:r>
            <a:r>
              <a:rPr lang="zh-CN" altLang="en-US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on</a:t>
            </a:r>
            <a:r>
              <a:rPr lang="zh-CN" altLang="en-US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i="1" dirty="0" err="1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WebUK</a:t>
            </a:r>
            <a:r>
              <a:rPr lang="zh-CN" altLang="en-US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b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9557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1"/>
      <p:bldP spid="1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Lightweight Checkpointing (LWCP)</a:t>
            </a:r>
            <a:endParaRPr lang="en-US" b="1" dirty="0"/>
          </a:p>
          <a:p>
            <a:pPr lvl="1"/>
            <a:r>
              <a:rPr lang="en-US" dirty="0"/>
              <a:t>The states of all vertices</a:t>
            </a:r>
          </a:p>
          <a:p>
            <a:pPr lvl="1"/>
            <a:r>
              <a:rPr lang="en-US" dirty="0"/>
              <a:t>The edges (or, adjacency lists)</a:t>
            </a:r>
          </a:p>
          <a:p>
            <a:pPr lvl="1"/>
            <a:r>
              <a:rPr lang="en-US" dirty="0"/>
              <a:t>The incoming messages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21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7FA9E1-3AE6-D44D-A407-CEF3B09BFE50}"/>
              </a:ext>
            </a:extLst>
          </p:cNvPr>
          <p:cNvCxnSpPr>
            <a:cxnSpLocks/>
          </p:cNvCxnSpPr>
          <p:nvPr/>
        </p:nvCxnSpPr>
        <p:spPr>
          <a:xfrm>
            <a:off x="971600" y="3140968"/>
            <a:ext cx="4320480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F5A6544-6002-9A4A-988F-A9B7B5774AEA}"/>
              </a:ext>
            </a:extLst>
          </p:cNvPr>
          <p:cNvCxnSpPr>
            <a:cxnSpLocks/>
          </p:cNvCxnSpPr>
          <p:nvPr/>
        </p:nvCxnSpPr>
        <p:spPr>
          <a:xfrm>
            <a:off x="971600" y="3573016"/>
            <a:ext cx="3497559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AD222BF2-816C-1448-8BE1-9C21605C7267}"/>
              </a:ext>
            </a:extLst>
          </p:cNvPr>
          <p:cNvSpPr/>
          <p:nvPr/>
        </p:nvSpPr>
        <p:spPr>
          <a:xfrm>
            <a:off x="4587096" y="3284984"/>
            <a:ext cx="9541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How?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33CBC3-9D65-634B-8E33-C07B788A9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454" y="4077072"/>
            <a:ext cx="5411410" cy="24452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81CF79-D47E-004E-A8F8-BE946CBBBD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1" r="24801"/>
          <a:stretch/>
        </p:blipFill>
        <p:spPr>
          <a:xfrm>
            <a:off x="5459256" y="3099495"/>
            <a:ext cx="3595241" cy="80057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A56278B-88DD-1846-BD38-214540602E32}"/>
              </a:ext>
            </a:extLst>
          </p:cNvPr>
          <p:cNvSpPr/>
          <p:nvPr/>
        </p:nvSpPr>
        <p:spPr>
          <a:xfrm>
            <a:off x="5220072" y="1473314"/>
            <a:ext cx="35730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30 sec →</a:t>
            </a:r>
            <a:r>
              <a:rPr lang="zh-CN" altLang="en-US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2</a:t>
            </a:r>
            <a:r>
              <a:rPr lang="zh-CN" altLang="en-US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sec</a:t>
            </a:r>
            <a:r>
              <a:rPr lang="zh-CN" altLang="en-US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on</a:t>
            </a:r>
            <a:r>
              <a:rPr lang="zh-CN" altLang="en-US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i="1" dirty="0" err="1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WebUK</a:t>
            </a:r>
            <a:r>
              <a:rPr lang="zh-CN" altLang="en-US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b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7810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May need additional vertex values maintained</a:t>
            </a:r>
          </a:p>
          <a:p>
            <a:r>
              <a:rPr lang="en-US" altLang="zh-CN" b="1" dirty="0" err="1"/>
              <a:t>Pagerank</a:t>
            </a:r>
            <a:r>
              <a:rPr lang="en-US" altLang="zh-CN" b="1" dirty="0"/>
              <a:t>: </a:t>
            </a:r>
            <a:endParaRPr lang="en-US" b="1" dirty="0"/>
          </a:p>
          <a:p>
            <a:pPr lvl="1"/>
            <a:r>
              <a:rPr lang="en-US" dirty="0"/>
              <a:t>Send </a:t>
            </a:r>
            <a:r>
              <a:rPr lang="en-US" dirty="0" err="1">
                <a:solidFill>
                  <a:srgbClr val="0070C0"/>
                </a:solidFill>
              </a:rPr>
              <a:t>pagerank</a:t>
            </a:r>
            <a:r>
              <a:rPr lang="en-US" dirty="0">
                <a:solidFill>
                  <a:srgbClr val="0070C0"/>
                </a:solidFill>
              </a:rPr>
              <a:t>(</a:t>
            </a:r>
            <a:r>
              <a:rPr lang="en-US" i="1" dirty="0">
                <a:solidFill>
                  <a:srgbClr val="0070C0"/>
                </a:solidFill>
              </a:rPr>
              <a:t>v</a:t>
            </a:r>
            <a:r>
              <a:rPr lang="en-US" dirty="0">
                <a:solidFill>
                  <a:srgbClr val="0070C0"/>
                </a:solidFill>
              </a:rPr>
              <a:t>)/out-degree(</a:t>
            </a:r>
            <a:r>
              <a:rPr lang="en-US" i="1" dirty="0">
                <a:solidFill>
                  <a:srgbClr val="0070C0"/>
                </a:solidFill>
              </a:rPr>
              <a:t>v</a:t>
            </a:r>
            <a:r>
              <a:rPr lang="en-US" dirty="0">
                <a:solidFill>
                  <a:srgbClr val="0070C0"/>
                </a:solidFill>
              </a:rPr>
              <a:t>) </a:t>
            </a:r>
            <a:r>
              <a:rPr lang="en-US" dirty="0"/>
              <a:t>to every out-neighbor</a:t>
            </a:r>
          </a:p>
          <a:p>
            <a:r>
              <a:rPr lang="en-US" altLang="zh-CN" b="1" dirty="0"/>
              <a:t>Hash-Min: </a:t>
            </a:r>
            <a:endParaRPr lang="en-US" b="1" dirty="0"/>
          </a:p>
          <a:p>
            <a:pPr lvl="1"/>
            <a:r>
              <a:rPr lang="en-US" dirty="0"/>
              <a:t>Maintain </a:t>
            </a:r>
            <a:r>
              <a:rPr lang="en-US" dirty="0">
                <a:solidFill>
                  <a:srgbClr val="0070C0"/>
                </a:solidFill>
              </a:rPr>
              <a:t>&lt;</a:t>
            </a:r>
            <a:r>
              <a:rPr lang="en-US" u="sng" dirty="0">
                <a:solidFill>
                  <a:srgbClr val="0070C0"/>
                </a:solidFill>
              </a:rPr>
              <a:t>smaller-id-received</a:t>
            </a:r>
            <a:r>
              <a:rPr lang="en-US" dirty="0">
                <a:solidFill>
                  <a:srgbClr val="0070C0"/>
                </a:solidFill>
              </a:rPr>
              <a:t>, min-id(</a:t>
            </a:r>
            <a:r>
              <a:rPr lang="en-US" i="1" dirty="0">
                <a:solidFill>
                  <a:srgbClr val="0070C0"/>
                </a:solidFill>
              </a:rPr>
              <a:t>v</a:t>
            </a:r>
            <a:r>
              <a:rPr lang="en-US" dirty="0">
                <a:solidFill>
                  <a:srgbClr val="0070C0"/>
                </a:solidFill>
              </a:rPr>
              <a:t>)&gt;</a:t>
            </a:r>
            <a:endParaRPr lang="en-US" dirty="0"/>
          </a:p>
          <a:p>
            <a:pPr lvl="1"/>
            <a:r>
              <a:rPr lang="en-US" dirty="0"/>
              <a:t>If </a:t>
            </a:r>
            <a:r>
              <a:rPr lang="en-US" dirty="0">
                <a:solidFill>
                  <a:srgbClr val="0070C0"/>
                </a:solidFill>
              </a:rPr>
              <a:t>smaller-id-received = </a:t>
            </a:r>
            <a:r>
              <a:rPr lang="en-US" i="1" dirty="0">
                <a:solidFill>
                  <a:srgbClr val="0070C0"/>
                </a:solidFill>
              </a:rPr>
              <a:t>true</a:t>
            </a:r>
            <a:r>
              <a:rPr lang="en-US" dirty="0"/>
              <a:t>, broadcast </a:t>
            </a:r>
            <a:r>
              <a:rPr lang="en-US" dirty="0">
                <a:solidFill>
                  <a:srgbClr val="0070C0"/>
                </a:solidFill>
              </a:rPr>
              <a:t>min-id(</a:t>
            </a:r>
            <a:r>
              <a:rPr lang="en-US" i="1" dirty="0">
                <a:solidFill>
                  <a:srgbClr val="0070C0"/>
                </a:solidFill>
              </a:rPr>
              <a:t>v</a:t>
            </a:r>
            <a:r>
              <a:rPr lang="en-US" dirty="0">
                <a:solidFill>
                  <a:srgbClr val="0070C0"/>
                </a:solidFill>
              </a:rPr>
              <a:t>) </a:t>
            </a:r>
            <a:r>
              <a:rPr lang="en-US" dirty="0"/>
              <a:t>to neighbors </a:t>
            </a:r>
          </a:p>
          <a:p>
            <a:pPr lvl="1"/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22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1F317C5-B132-7641-BCC8-3E84576B39D6}"/>
              </a:ext>
            </a:extLst>
          </p:cNvPr>
          <p:cNvCxnSpPr>
            <a:cxnSpLocks/>
          </p:cNvCxnSpPr>
          <p:nvPr/>
        </p:nvCxnSpPr>
        <p:spPr>
          <a:xfrm>
            <a:off x="4932040" y="4797152"/>
            <a:ext cx="0" cy="1008112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154E57D-6DC8-0148-9491-3E81C7EB324D}"/>
              </a:ext>
            </a:extLst>
          </p:cNvPr>
          <p:cNvSpPr/>
          <p:nvPr/>
        </p:nvSpPr>
        <p:spPr>
          <a:xfrm>
            <a:off x="2487823" y="5802610"/>
            <a:ext cx="44541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rgbClr val="FF000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For </a:t>
            </a:r>
            <a:r>
              <a:rPr lang="en-US" altLang="zh-CN" i="1" dirty="0">
                <a:solidFill>
                  <a:srgbClr val="FF000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k</a:t>
            </a:r>
            <a:r>
              <a:rPr lang="en-US" altLang="zh-CN" dirty="0">
                <a:solidFill>
                  <a:srgbClr val="FF000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-core: &lt;delete-tag(</a:t>
            </a:r>
            <a:r>
              <a:rPr lang="en-US" altLang="zh-CN" i="1" dirty="0">
                <a:solidFill>
                  <a:srgbClr val="FF000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v</a:t>
            </a:r>
            <a:r>
              <a:rPr lang="en-US" altLang="zh-CN" dirty="0">
                <a:solidFill>
                  <a:srgbClr val="FF000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), id(</a:t>
            </a:r>
            <a:r>
              <a:rPr lang="en-US" altLang="zh-CN" i="1" dirty="0">
                <a:solidFill>
                  <a:srgbClr val="FF000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v</a:t>
            </a:r>
            <a:r>
              <a:rPr lang="en-US" altLang="zh-CN" dirty="0">
                <a:solidFill>
                  <a:srgbClr val="FF000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)&gt;</a:t>
            </a:r>
          </a:p>
        </p:txBody>
      </p:sp>
    </p:spTree>
    <p:extLst>
      <p:ext uri="{BB962C8B-B14F-4D97-AF65-F5344CB8AC3E}">
        <p14:creationId xmlns:p14="http://schemas.microsoft.com/office/powerpoint/2010/main" val="9763734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>
                <a:solidFill>
                  <a:srgbClr val="C00000"/>
                </a:solidFill>
              </a:rPr>
              <a:t>Heavyweight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23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080E6E0-7FFB-BA47-8144-8F20AF7AF0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3224705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1C5D23E-29BF-434B-8937-49913B8E7A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3224705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19ACF5A-2EBD-C645-992F-85CD93D0F8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3224705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4B4AFD7-8F55-2E4F-8493-E1CE177CD2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3224705"/>
            <a:ext cx="231180" cy="184944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938A21ED-569C-234F-BD4B-A476262C1D0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3224705"/>
            <a:ext cx="231180" cy="18494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287F622-9400-9646-A8A4-15A246ECD2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3224705"/>
            <a:ext cx="231180" cy="1849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B1B253CA-FB0F-BB45-AA5E-E620EC7D99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3224705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B6A2F31-E885-8545-A6BD-04B4775FEED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3224705"/>
            <a:ext cx="231180" cy="184944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F5A5CD9E-508B-F942-AEC4-506AFCE3D73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3224705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21285BF1-0961-8B49-8059-B5E52E7FD2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3224705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66A4A71-2133-0A48-882B-846E4E663C6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3224705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E5F71EF2-DB79-8444-936C-5591462BECC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3224705"/>
            <a:ext cx="231180" cy="184944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4481524" y="1991097"/>
            <a:ext cx="37353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 &amp; send messages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2461DC5-9D8B-B545-B482-DD5EA065B1E1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783014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Heavyweight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24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080E6E0-7FFB-BA47-8144-8F20AF7AF0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3501008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1C5D23E-29BF-434B-8937-49913B8E7A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3501008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19ACF5A-2EBD-C645-992F-85CD93D0F8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3501008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4B4AFD7-8F55-2E4F-8493-E1CE177CD2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3501008"/>
            <a:ext cx="231180" cy="184944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938A21ED-569C-234F-BD4B-A476262C1D0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3501008"/>
            <a:ext cx="231180" cy="18494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287F622-9400-9646-A8A4-15A246ECD2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3501008"/>
            <a:ext cx="231180" cy="1849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B1B253CA-FB0F-BB45-AA5E-E620EC7D99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3501008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B6A2F31-E885-8545-A6BD-04B4775FEED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3501008"/>
            <a:ext cx="231180" cy="184944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F5A5CD9E-508B-F942-AEC4-506AFCE3D73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3501008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21285BF1-0961-8B49-8059-B5E52E7FD2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3501008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66A4A71-2133-0A48-882B-846E4E663C6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3501008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E5F71EF2-DB79-8444-936C-5591462BECC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3501008"/>
            <a:ext cx="231180" cy="184944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5567638" y="2017138"/>
            <a:ext cx="13997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1963FD3-05B3-6243-BD55-D8BF49B1E61C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20363661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Heavyweight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25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080E6E0-7FFB-BA47-8144-8F20AF7AF0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4149080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1C5D23E-29BF-434B-8937-49913B8E7A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4149080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19ACF5A-2EBD-C645-992F-85CD93D0F8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4149080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4B4AFD7-8F55-2E4F-8493-E1CE177CD2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4149080"/>
            <a:ext cx="231180" cy="184944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938A21ED-569C-234F-BD4B-A476262C1D0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4149080"/>
            <a:ext cx="231180" cy="18494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287F622-9400-9646-A8A4-15A246ECD2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4149080"/>
            <a:ext cx="231180" cy="1849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B1B253CA-FB0F-BB45-AA5E-E620EC7D99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4149080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B6A2F31-E885-8545-A6BD-04B4775FEED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4149080"/>
            <a:ext cx="231180" cy="184944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F5A5CD9E-508B-F942-AEC4-506AFCE3D73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4149080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21285BF1-0961-8B49-8059-B5E52E7FD2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4149080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66A4A71-2133-0A48-882B-846E4E663C6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4149080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E5F71EF2-DB79-8444-936C-5591462BECC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4149080"/>
            <a:ext cx="231180" cy="184944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4481524" y="1991097"/>
            <a:ext cx="37353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 &amp; send messages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4E0968A-B50D-5246-9B27-5335F2F11AC3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17234530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Heavyweight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26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80599732-C9B3-F44E-A9F5-90BCA47272EB}"/>
              </a:ext>
            </a:extLst>
          </p:cNvPr>
          <p:cNvSpPr/>
          <p:nvPr/>
        </p:nvSpPr>
        <p:spPr>
          <a:xfrm>
            <a:off x="5375277" y="2017138"/>
            <a:ext cx="17844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 …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D70FEA7A-115B-8449-9357-8D42B2173E3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4869160"/>
            <a:ext cx="231180" cy="18494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D5A8C57-9375-7F45-B85E-F1CE96602AE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4869160"/>
            <a:ext cx="231180" cy="184944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D49C5CA8-F8F5-AD4D-A093-898486C2618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4869160"/>
            <a:ext cx="231180" cy="184944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095FF212-90D5-334A-BAB5-31127CF4113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4869160"/>
            <a:ext cx="231180" cy="184944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36808E9C-CC96-E242-BBA1-057A86EC4D9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4869160"/>
            <a:ext cx="231180" cy="184944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EC325B87-FD70-994E-9722-0521DF81DB0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4869160"/>
            <a:ext cx="231180" cy="184944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13586836-4413-7B42-98F2-C0CAD2DD8CB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4869160"/>
            <a:ext cx="231180" cy="184944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CA3D9924-4BBD-4048-A9FB-675D89C1276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4869160"/>
            <a:ext cx="231180" cy="184944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26B34F52-00F6-744A-BC2F-B8BE862D516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4869160"/>
            <a:ext cx="231180" cy="184944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9DD53590-B674-2E4E-8409-489BB2637D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4869160"/>
            <a:ext cx="231180" cy="18494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ADEF3EC7-1943-AB4D-B524-4B0F28D5370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4869160"/>
            <a:ext cx="231180" cy="184944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E97B1E2E-AB89-B44F-8531-83C092BF6AB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4869160"/>
            <a:ext cx="231180" cy="184944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CD0C9EE9-9DCD-664C-BDD1-4C7FB4A27B60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93780405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Heavyweight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27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80599732-C9B3-F44E-A9F5-90BCA47272EB}"/>
              </a:ext>
            </a:extLst>
          </p:cNvPr>
          <p:cNvSpPr/>
          <p:nvPr/>
        </p:nvSpPr>
        <p:spPr>
          <a:xfrm>
            <a:off x="5208568" y="2017138"/>
            <a:ext cx="21178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Checkpointing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D70FEA7A-115B-8449-9357-8D42B2173E3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4869160"/>
            <a:ext cx="231180" cy="18494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D5A8C57-9375-7F45-B85E-F1CE96602AE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4869160"/>
            <a:ext cx="231180" cy="184944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D49C5CA8-F8F5-AD4D-A093-898486C2618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4869160"/>
            <a:ext cx="231180" cy="184944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095FF212-90D5-334A-BAB5-31127CF4113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4869160"/>
            <a:ext cx="231180" cy="184944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36808E9C-CC96-E242-BBA1-057A86EC4D9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4869160"/>
            <a:ext cx="231180" cy="184944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EC325B87-FD70-994E-9722-0521DF81DB0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4869160"/>
            <a:ext cx="231180" cy="184944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13586836-4413-7B42-98F2-C0CAD2DD8CB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4869160"/>
            <a:ext cx="231180" cy="184944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CA3D9924-4BBD-4048-A9FB-675D89C1276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4869160"/>
            <a:ext cx="231180" cy="184944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26B34F52-00F6-744A-BC2F-B8BE862D516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4869160"/>
            <a:ext cx="231180" cy="184944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9DD53590-B674-2E4E-8409-489BB2637D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4869160"/>
            <a:ext cx="231180" cy="18494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ADEF3EC7-1943-AB4D-B524-4B0F28D5370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4869160"/>
            <a:ext cx="231180" cy="184944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E97B1E2E-AB89-B44F-8531-83C092BF6AB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4869160"/>
            <a:ext cx="231180" cy="1849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CFA68C-258D-5942-97DD-7FD9065921B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A74C166-D712-934D-80B4-6B14C7A65BFA}"/>
              </a:ext>
            </a:extLst>
          </p:cNvPr>
          <p:cNvCxnSpPr/>
          <p:nvPr/>
        </p:nvCxnSpPr>
        <p:spPr>
          <a:xfrm>
            <a:off x="7956376" y="4961632"/>
            <a:ext cx="50405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7C81A7D-7ACF-C04B-911B-0D62FAE51945}"/>
              </a:ext>
            </a:extLst>
          </p:cNvPr>
          <p:cNvCxnSpPr>
            <a:cxnSpLocks/>
          </p:cNvCxnSpPr>
          <p:nvPr/>
        </p:nvCxnSpPr>
        <p:spPr>
          <a:xfrm>
            <a:off x="5809130" y="4963896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9F1BB3FF-F645-9B4C-928A-2E22FBE86D5A}"/>
              </a:ext>
            </a:extLst>
          </p:cNvPr>
          <p:cNvCxnSpPr>
            <a:cxnSpLocks/>
          </p:cNvCxnSpPr>
          <p:nvPr/>
        </p:nvCxnSpPr>
        <p:spPr>
          <a:xfrm>
            <a:off x="3563888" y="4961632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97E7A999-B9C8-7C4F-819F-306A39389259}"/>
              </a:ext>
            </a:extLst>
          </p:cNvPr>
          <p:cNvCxnSpPr/>
          <p:nvPr/>
        </p:nvCxnSpPr>
        <p:spPr>
          <a:xfrm>
            <a:off x="7956376" y="5226936"/>
            <a:ext cx="50405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6EBC232A-D859-8141-94FB-802D219D8534}"/>
              </a:ext>
            </a:extLst>
          </p:cNvPr>
          <p:cNvCxnSpPr>
            <a:cxnSpLocks/>
          </p:cNvCxnSpPr>
          <p:nvPr/>
        </p:nvCxnSpPr>
        <p:spPr>
          <a:xfrm>
            <a:off x="5809130" y="5229200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1183C129-EAF4-DD4A-ADE2-C7BBA5B051D8}"/>
              </a:ext>
            </a:extLst>
          </p:cNvPr>
          <p:cNvCxnSpPr>
            <a:cxnSpLocks/>
          </p:cNvCxnSpPr>
          <p:nvPr/>
        </p:nvCxnSpPr>
        <p:spPr>
          <a:xfrm>
            <a:off x="3563888" y="5226936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BE3DED98-3045-1645-B135-51CEE2FB97ED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93101884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Heavyweight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28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BCFA68C-258D-5942-97DD-7FD9065921B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18F1CC1E-AB64-A348-8A47-F8C4F78DF9CE}"/>
              </a:ext>
            </a:extLst>
          </p:cNvPr>
          <p:cNvSpPr/>
          <p:nvPr/>
        </p:nvSpPr>
        <p:spPr>
          <a:xfrm>
            <a:off x="4481524" y="1991097"/>
            <a:ext cx="37353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 &amp; send messages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D6F15CBE-E1DB-4646-9F48-55736251FF2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476304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04B20D4-0DD3-C04C-87BD-A121D675AA1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476304"/>
            <a:ext cx="231180" cy="184944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58B44AAF-71A1-3840-9B8D-8176C915B87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476304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F5896F52-0B06-864D-944B-667635FA18B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476304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3F031C1-A7BB-644A-9F0A-A306D01FE48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5476304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46AEFB13-198A-474C-8520-2228E596671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5476304"/>
            <a:ext cx="231180" cy="184944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38C2BB8A-C8F8-FF44-AF23-8729807E13B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5476304"/>
            <a:ext cx="231180" cy="184944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1A9044C5-0F59-5D43-AC84-4C8EAA63828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5476304"/>
            <a:ext cx="231180" cy="184944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C83D820E-BF38-AC4A-A5C9-71DEAA994E5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5476304"/>
            <a:ext cx="231180" cy="184944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D270C28A-2034-0E46-B0F5-4AAD13E6A7F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5476304"/>
            <a:ext cx="231180" cy="184944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1C3308D-7196-D44F-97C5-A255419FAFC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5476304"/>
            <a:ext cx="231180" cy="184944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868358C3-AA64-3B45-B1FB-91B001C2506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5476304"/>
            <a:ext cx="231180" cy="184944"/>
          </a:xfrm>
          <a:prstGeom prst="rect">
            <a:avLst/>
          </a:prstGeom>
        </p:spPr>
      </p:pic>
      <p:sp>
        <p:nvSpPr>
          <p:cNvPr id="98" name="TextBox 97">
            <a:extLst>
              <a:ext uri="{FF2B5EF4-FFF2-40B4-BE49-F238E27FC236}">
                <a16:creationId xmlns:a16="http://schemas.microsoft.com/office/drawing/2014/main" id="{2CECBA2C-513F-154B-8C02-88C883ED65FA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683952009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Heavyweight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29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080E6E0-7FFB-BA47-8144-8F20AF7AF0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764336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1C5D23E-29BF-434B-8937-49913B8E7A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764336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19ACF5A-2EBD-C645-992F-85CD93D0F8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764336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4B4AFD7-8F55-2E4F-8493-E1CE177CD2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764336"/>
            <a:ext cx="231180" cy="184944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938A21ED-569C-234F-BD4B-A476262C1D0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5764336"/>
            <a:ext cx="231180" cy="18494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287F622-9400-9646-A8A4-15A246ECD2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5764336"/>
            <a:ext cx="231180" cy="1849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B1B253CA-FB0F-BB45-AA5E-E620EC7D99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5764336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B6A2F31-E885-8545-A6BD-04B4775FEED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5764336"/>
            <a:ext cx="231180" cy="184944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F5A5CD9E-508B-F942-AEC4-506AFCE3D73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5764336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21285BF1-0961-8B49-8059-B5E52E7FD2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5764336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66A4A71-2133-0A48-882B-846E4E663C6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5764336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E5F71EF2-DB79-8444-936C-5591462BECC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5764336"/>
            <a:ext cx="231180" cy="184944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5567638" y="2017138"/>
            <a:ext cx="13997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C479465-2168-434F-9B4A-B25165C75EF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9449959-3AAE-984B-AB47-25E15CC85F70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4245115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/>
              <a:t>Google’s Pregel: A Review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Lightweight Checkpointing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Recovery by Vertex State 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3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321529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Heavyweight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30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080E6E0-7FFB-BA47-8144-8F20AF7AF0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764336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1C5D23E-29BF-434B-8937-49913B8E7A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764336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19ACF5A-2EBD-C645-992F-85CD93D0F8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764336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4B4AFD7-8F55-2E4F-8493-E1CE177CD2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764336"/>
            <a:ext cx="231180" cy="184944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938A21ED-569C-234F-BD4B-A476262C1D0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5764336"/>
            <a:ext cx="231180" cy="18494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287F622-9400-9646-A8A4-15A246ECD2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5764336"/>
            <a:ext cx="231180" cy="1849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B1B253CA-FB0F-BB45-AA5E-E620EC7D99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5764336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B6A2F31-E885-8545-A6BD-04B4775FEED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5764336"/>
            <a:ext cx="231180" cy="184944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F5A5CD9E-508B-F942-AEC4-506AFCE3D73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5764336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21285BF1-0961-8B49-8059-B5E52E7FD2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5764336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66A4A71-2133-0A48-882B-846E4E663C6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5764336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E5F71EF2-DB79-8444-936C-5591462BECC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5764336"/>
            <a:ext cx="231180" cy="184944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4883161" y="2017138"/>
            <a:ext cx="27687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 and crash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3845DD-2B23-F145-9BDC-0C7BE57437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5713655" y="6044872"/>
            <a:ext cx="252933" cy="252933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EC6C0BD-4DD8-844A-9872-4A23C461196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8E1AE275-B4B3-9C48-BD8E-B149C915FF17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11367595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Heavyweight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31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80599732-C9B3-F44E-A9F5-90BCA47272EB}"/>
              </a:ext>
            </a:extLst>
          </p:cNvPr>
          <p:cNvSpPr/>
          <p:nvPr/>
        </p:nvSpPr>
        <p:spPr>
          <a:xfrm>
            <a:off x="4990561" y="2017138"/>
            <a:ext cx="25539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Load Checkpoint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D70FEA7A-115B-8449-9357-8D42B2173E3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4869160"/>
            <a:ext cx="231180" cy="18494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D5A8C57-9375-7F45-B85E-F1CE96602AE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4869160"/>
            <a:ext cx="231180" cy="184944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D49C5CA8-F8F5-AD4D-A093-898486C2618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4869160"/>
            <a:ext cx="231180" cy="184944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095FF212-90D5-334A-BAB5-31127CF4113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4869160"/>
            <a:ext cx="231180" cy="184944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36808E9C-CC96-E242-BBA1-057A86EC4D9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4869160"/>
            <a:ext cx="231180" cy="184944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EC325B87-FD70-994E-9722-0521DF81DB0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4869160"/>
            <a:ext cx="231180" cy="184944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13586836-4413-7B42-98F2-C0CAD2DD8CB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4869160"/>
            <a:ext cx="231180" cy="184944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CA3D9924-4BBD-4048-A9FB-675D89C1276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4869160"/>
            <a:ext cx="231180" cy="184944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26B34F52-00F6-744A-BC2F-B8BE862D516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4869160"/>
            <a:ext cx="231180" cy="184944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9DD53590-B674-2E4E-8409-489BB2637D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4869160"/>
            <a:ext cx="231180" cy="18494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ADEF3EC7-1943-AB4D-B524-4B0F28D5370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4869160"/>
            <a:ext cx="231180" cy="184944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E97B1E2E-AB89-B44F-8531-83C092BF6AB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4869160"/>
            <a:ext cx="231180" cy="1849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CFA68C-258D-5942-97DD-7FD9065921B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A74C166-D712-934D-80B4-6B14C7A65BFA}"/>
              </a:ext>
            </a:extLst>
          </p:cNvPr>
          <p:cNvCxnSpPr/>
          <p:nvPr/>
        </p:nvCxnSpPr>
        <p:spPr>
          <a:xfrm>
            <a:off x="7956376" y="4961632"/>
            <a:ext cx="50405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7C81A7D-7ACF-C04B-911B-0D62FAE51945}"/>
              </a:ext>
            </a:extLst>
          </p:cNvPr>
          <p:cNvCxnSpPr>
            <a:cxnSpLocks/>
          </p:cNvCxnSpPr>
          <p:nvPr/>
        </p:nvCxnSpPr>
        <p:spPr>
          <a:xfrm>
            <a:off x="5809130" y="4963896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9F1BB3FF-F645-9B4C-928A-2E22FBE86D5A}"/>
              </a:ext>
            </a:extLst>
          </p:cNvPr>
          <p:cNvCxnSpPr>
            <a:cxnSpLocks/>
          </p:cNvCxnSpPr>
          <p:nvPr/>
        </p:nvCxnSpPr>
        <p:spPr>
          <a:xfrm>
            <a:off x="3563888" y="4961632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triangl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97E7A999-B9C8-7C4F-819F-306A39389259}"/>
              </a:ext>
            </a:extLst>
          </p:cNvPr>
          <p:cNvCxnSpPr/>
          <p:nvPr/>
        </p:nvCxnSpPr>
        <p:spPr>
          <a:xfrm>
            <a:off x="7956376" y="5226936"/>
            <a:ext cx="50405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6EBC232A-D859-8141-94FB-802D219D8534}"/>
              </a:ext>
            </a:extLst>
          </p:cNvPr>
          <p:cNvCxnSpPr>
            <a:cxnSpLocks/>
          </p:cNvCxnSpPr>
          <p:nvPr/>
        </p:nvCxnSpPr>
        <p:spPr>
          <a:xfrm>
            <a:off x="5809130" y="5229200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1183C129-EAF4-DD4A-ADE2-C7BBA5B051D8}"/>
              </a:ext>
            </a:extLst>
          </p:cNvPr>
          <p:cNvCxnSpPr>
            <a:cxnSpLocks/>
          </p:cNvCxnSpPr>
          <p:nvPr/>
        </p:nvCxnSpPr>
        <p:spPr>
          <a:xfrm>
            <a:off x="3563888" y="5226936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triangl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AFFEDA88-1785-9644-8A4B-D187EB221AF6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940625739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Heavyweight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32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080E6E0-7FFB-BA47-8144-8F20AF7AF0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476304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1C5D23E-29BF-434B-8937-49913B8E7A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476304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19ACF5A-2EBD-C645-992F-85CD93D0F8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476304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4B4AFD7-8F55-2E4F-8493-E1CE177CD2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476304"/>
            <a:ext cx="231180" cy="184944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938A21ED-569C-234F-BD4B-A476262C1D0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5476304"/>
            <a:ext cx="231180" cy="18494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287F622-9400-9646-A8A4-15A246ECD2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5476304"/>
            <a:ext cx="231180" cy="1849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B1B253CA-FB0F-BB45-AA5E-E620EC7D99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5476304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B6A2F31-E885-8545-A6BD-04B4775FEED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5476304"/>
            <a:ext cx="231180" cy="184944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F5A5CD9E-508B-F942-AEC4-506AFCE3D73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5476304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21285BF1-0961-8B49-8059-B5E52E7FD2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5476304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66A4A71-2133-0A48-882B-846E4E663C6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5476304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E5F71EF2-DB79-8444-936C-5591462BECC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5476304"/>
            <a:ext cx="231180" cy="184944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4481524" y="1991097"/>
            <a:ext cx="37353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 &amp; send messages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7892AEDC-271D-C549-9313-2DA65779531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FC03A60D-0B8A-134E-9E29-4D5239BCDD89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8485889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>
                <a:solidFill>
                  <a:srgbClr val="C00000"/>
                </a:solidFill>
              </a:rPr>
              <a:t>Lightweight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33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80599732-C9B3-F44E-A9F5-90BCA47272EB}"/>
              </a:ext>
            </a:extLst>
          </p:cNvPr>
          <p:cNvSpPr/>
          <p:nvPr/>
        </p:nvSpPr>
        <p:spPr>
          <a:xfrm>
            <a:off x="4574974" y="2017138"/>
            <a:ext cx="33850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Right before </a:t>
            </a:r>
            <a:r>
              <a:rPr lang="en-US" altLang="zh-CN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Superstep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i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</a:t>
            </a:r>
            <a:endParaRPr lang="en-US" altLang="zh-CN" b="1" i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D70FEA7A-115B-8449-9357-8D42B2173E3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4869160"/>
            <a:ext cx="231180" cy="18494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D5A8C57-9375-7F45-B85E-F1CE96602AE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4869160"/>
            <a:ext cx="231180" cy="184944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D49C5CA8-F8F5-AD4D-A093-898486C2618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4869160"/>
            <a:ext cx="231180" cy="184944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095FF212-90D5-334A-BAB5-31127CF4113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4869160"/>
            <a:ext cx="231180" cy="184944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36808E9C-CC96-E242-BBA1-057A86EC4D9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4869160"/>
            <a:ext cx="231180" cy="184944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EC325B87-FD70-994E-9722-0521DF81DB0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4869160"/>
            <a:ext cx="231180" cy="184944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13586836-4413-7B42-98F2-C0CAD2DD8CB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4869160"/>
            <a:ext cx="231180" cy="184944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CA3D9924-4BBD-4048-A9FB-675D89C1276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4869160"/>
            <a:ext cx="231180" cy="184944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26B34F52-00F6-744A-BC2F-B8BE862D516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4869160"/>
            <a:ext cx="231180" cy="184944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9DD53590-B674-2E4E-8409-489BB2637D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4869160"/>
            <a:ext cx="231180" cy="18494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ADEF3EC7-1943-AB4D-B524-4B0F28D5370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4869160"/>
            <a:ext cx="231180" cy="184944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E97B1E2E-AB89-B44F-8531-83C092BF6AB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4869160"/>
            <a:ext cx="231180" cy="184944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AF323032-36B2-0649-8AD8-8F54793E4240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3675912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>
                <a:solidFill>
                  <a:srgbClr val="C00000"/>
                </a:solidFill>
              </a:rPr>
              <a:t>Lightweight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34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80599732-C9B3-F44E-A9F5-90BCA47272EB}"/>
              </a:ext>
            </a:extLst>
          </p:cNvPr>
          <p:cNvSpPr/>
          <p:nvPr/>
        </p:nvSpPr>
        <p:spPr>
          <a:xfrm>
            <a:off x="4481524" y="2017138"/>
            <a:ext cx="40575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Checkpoint only vertex states</a:t>
            </a:r>
            <a:endParaRPr lang="en-US" altLang="zh-CN" b="1" i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D70FEA7A-115B-8449-9357-8D42B2173E3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4869160"/>
            <a:ext cx="231180" cy="18494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D5A8C57-9375-7F45-B85E-F1CE96602AE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4869160"/>
            <a:ext cx="231180" cy="184944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D49C5CA8-F8F5-AD4D-A093-898486C2618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4869160"/>
            <a:ext cx="231180" cy="184944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095FF212-90D5-334A-BAB5-31127CF4113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4869160"/>
            <a:ext cx="231180" cy="184944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36808E9C-CC96-E242-BBA1-057A86EC4D9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4869160"/>
            <a:ext cx="231180" cy="184944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EC325B87-FD70-994E-9722-0521DF81DB0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4869160"/>
            <a:ext cx="231180" cy="184944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13586836-4413-7B42-98F2-C0CAD2DD8CB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4869160"/>
            <a:ext cx="231180" cy="184944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CA3D9924-4BBD-4048-A9FB-675D89C1276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4869160"/>
            <a:ext cx="231180" cy="184944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26B34F52-00F6-744A-BC2F-B8BE862D516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4869160"/>
            <a:ext cx="231180" cy="184944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9DD53590-B674-2E4E-8409-489BB2637D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4869160"/>
            <a:ext cx="231180" cy="18494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ADEF3EC7-1943-AB4D-B524-4B0F28D5370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4869160"/>
            <a:ext cx="231180" cy="184944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E97B1E2E-AB89-B44F-8531-83C092BF6AB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4869160"/>
            <a:ext cx="231180" cy="184944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C9B46F9E-904F-0A48-9CA5-D149CAC1C4C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986D2AD-59E5-974B-8083-4B3F464AC9CD}"/>
              </a:ext>
            </a:extLst>
          </p:cNvPr>
          <p:cNvCxnSpPr/>
          <p:nvPr/>
        </p:nvCxnSpPr>
        <p:spPr>
          <a:xfrm>
            <a:off x="7956376" y="5226936"/>
            <a:ext cx="50405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2BB6CEA-2C84-5045-B249-5724236DCCA6}"/>
              </a:ext>
            </a:extLst>
          </p:cNvPr>
          <p:cNvCxnSpPr>
            <a:cxnSpLocks/>
          </p:cNvCxnSpPr>
          <p:nvPr/>
        </p:nvCxnSpPr>
        <p:spPr>
          <a:xfrm>
            <a:off x="5809130" y="5229200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5FB3843-EDB8-7A43-BC0B-BCB645531488}"/>
              </a:ext>
            </a:extLst>
          </p:cNvPr>
          <p:cNvCxnSpPr>
            <a:cxnSpLocks/>
          </p:cNvCxnSpPr>
          <p:nvPr/>
        </p:nvCxnSpPr>
        <p:spPr>
          <a:xfrm>
            <a:off x="3563888" y="5226936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8B4CD9E1-3508-F740-8442-509E5C4668DE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823623756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Lightweight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35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BCFA68C-258D-5942-97DD-7FD9065921B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18F1CC1E-AB64-A348-8A47-F8C4F78DF9CE}"/>
              </a:ext>
            </a:extLst>
          </p:cNvPr>
          <p:cNvSpPr/>
          <p:nvPr/>
        </p:nvSpPr>
        <p:spPr>
          <a:xfrm>
            <a:off x="4481524" y="1991097"/>
            <a:ext cx="37353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 &amp; send messages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D6F15CBE-E1DB-4646-9F48-55736251FF2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476304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04B20D4-0DD3-C04C-87BD-A121D675AA1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476304"/>
            <a:ext cx="231180" cy="184944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58B44AAF-71A1-3840-9B8D-8176C915B87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476304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F5896F52-0B06-864D-944B-667635FA18B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476304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3F031C1-A7BB-644A-9F0A-A306D01FE48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5476304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46AEFB13-198A-474C-8520-2228E596671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5476304"/>
            <a:ext cx="231180" cy="184944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38C2BB8A-C8F8-FF44-AF23-8729807E13B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5476304"/>
            <a:ext cx="231180" cy="184944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1A9044C5-0F59-5D43-AC84-4C8EAA63828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5476304"/>
            <a:ext cx="231180" cy="184944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C83D820E-BF38-AC4A-A5C9-71DEAA994E5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5476304"/>
            <a:ext cx="231180" cy="184944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D270C28A-2034-0E46-B0F5-4AAD13E6A7F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5476304"/>
            <a:ext cx="231180" cy="184944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1C3308D-7196-D44F-97C5-A255419FAFC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5476304"/>
            <a:ext cx="231180" cy="184944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868358C3-AA64-3B45-B1FB-91B001C2506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5476304"/>
            <a:ext cx="231180" cy="184944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D8F2983-20AA-044B-A95B-D7B0D4F0B671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582698299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Lightweight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36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080E6E0-7FFB-BA47-8144-8F20AF7AF0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764336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1C5D23E-29BF-434B-8937-49913B8E7A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764336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19ACF5A-2EBD-C645-992F-85CD93D0F8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764336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4B4AFD7-8F55-2E4F-8493-E1CE177CD2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764336"/>
            <a:ext cx="231180" cy="184944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938A21ED-569C-234F-BD4B-A476262C1D0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5764336"/>
            <a:ext cx="231180" cy="18494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287F622-9400-9646-A8A4-15A246ECD2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5764336"/>
            <a:ext cx="231180" cy="1849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B1B253CA-FB0F-BB45-AA5E-E620EC7D99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5764336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B6A2F31-E885-8545-A6BD-04B4775FEED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5764336"/>
            <a:ext cx="231180" cy="184944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F5A5CD9E-508B-F942-AEC4-506AFCE3D73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5764336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21285BF1-0961-8B49-8059-B5E52E7FD2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5764336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66A4A71-2133-0A48-882B-846E4E663C6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5764336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E5F71EF2-DB79-8444-936C-5591462BECC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5764336"/>
            <a:ext cx="231180" cy="184944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5567638" y="2017138"/>
            <a:ext cx="13997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C479465-2168-434F-9B4A-B25165C75EF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C8692381-9D8A-6841-8CBB-F37E4EEFEF62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3498414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Lightweight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37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080E6E0-7FFB-BA47-8144-8F20AF7AF0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764336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1C5D23E-29BF-434B-8937-49913B8E7A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764336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19ACF5A-2EBD-C645-992F-85CD93D0F8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764336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4B4AFD7-8F55-2E4F-8493-E1CE177CD2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764336"/>
            <a:ext cx="231180" cy="184944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938A21ED-569C-234F-BD4B-A476262C1D0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5764336"/>
            <a:ext cx="231180" cy="18494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287F622-9400-9646-A8A4-15A246ECD2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5764336"/>
            <a:ext cx="231180" cy="1849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B1B253CA-FB0F-BB45-AA5E-E620EC7D99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5764336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B6A2F31-E885-8545-A6BD-04B4775FEED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5764336"/>
            <a:ext cx="231180" cy="184944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F5A5CD9E-508B-F942-AEC4-506AFCE3D73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5764336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21285BF1-0961-8B49-8059-B5E52E7FD2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5764336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66A4A71-2133-0A48-882B-846E4E663C6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5764336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E5F71EF2-DB79-8444-936C-5591462BECC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5764336"/>
            <a:ext cx="231180" cy="184944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4883161" y="2017138"/>
            <a:ext cx="27687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 and crash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3845DD-2B23-F145-9BDC-0C7BE57437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5713655" y="6044872"/>
            <a:ext cx="252933" cy="252933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EC6C0BD-4DD8-844A-9872-4A23C461196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0D65EB5E-93A8-A747-88C6-3E13923E59E1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26182097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Lightweight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38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80599732-C9B3-F44E-A9F5-90BCA47272EB}"/>
              </a:ext>
            </a:extLst>
          </p:cNvPr>
          <p:cNvSpPr/>
          <p:nvPr/>
        </p:nvSpPr>
        <p:spPr>
          <a:xfrm>
            <a:off x="4990561" y="2017138"/>
            <a:ext cx="25539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Load Checkpoint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CFA68C-258D-5942-97DD-7FD9065921B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97E7A999-B9C8-7C4F-819F-306A39389259}"/>
              </a:ext>
            </a:extLst>
          </p:cNvPr>
          <p:cNvCxnSpPr/>
          <p:nvPr/>
        </p:nvCxnSpPr>
        <p:spPr>
          <a:xfrm>
            <a:off x="7956376" y="5226936"/>
            <a:ext cx="50405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6EBC232A-D859-8141-94FB-802D219D8534}"/>
              </a:ext>
            </a:extLst>
          </p:cNvPr>
          <p:cNvCxnSpPr>
            <a:cxnSpLocks/>
          </p:cNvCxnSpPr>
          <p:nvPr/>
        </p:nvCxnSpPr>
        <p:spPr>
          <a:xfrm>
            <a:off x="5809130" y="5229200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1183C129-EAF4-DD4A-ADE2-C7BBA5B051D8}"/>
              </a:ext>
            </a:extLst>
          </p:cNvPr>
          <p:cNvCxnSpPr>
            <a:cxnSpLocks/>
          </p:cNvCxnSpPr>
          <p:nvPr/>
        </p:nvCxnSpPr>
        <p:spPr>
          <a:xfrm>
            <a:off x="3563888" y="5226936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triangl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C66832AE-D8C8-DB4A-A6E2-636E527DAC2E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14AB017-6B82-A549-8D9E-F9CE625F9F1A}"/>
              </a:ext>
            </a:extLst>
          </p:cNvPr>
          <p:cNvCxnSpPr>
            <a:cxnSpLocks/>
          </p:cNvCxnSpPr>
          <p:nvPr/>
        </p:nvCxnSpPr>
        <p:spPr>
          <a:xfrm flipV="1">
            <a:off x="8244408" y="1951038"/>
            <a:ext cx="0" cy="3275899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E4864C2A-9444-B348-8417-FF852C96D37F}"/>
              </a:ext>
            </a:extLst>
          </p:cNvPr>
          <p:cNvSpPr/>
          <p:nvPr/>
        </p:nvSpPr>
        <p:spPr>
          <a:xfrm>
            <a:off x="4523803" y="1124272"/>
            <a:ext cx="453650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saved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“active”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status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should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be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after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computation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 err="1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Superstep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i="1" dirty="0" err="1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i</a:t>
            </a:r>
            <a:endParaRPr lang="en-US" altLang="zh-CN" sz="2000" b="1" i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4127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Lightweight Scheme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39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D0371B5-464B-214C-BC6F-4A5B68108408}"/>
              </a:ext>
            </a:extLst>
          </p:cNvPr>
          <p:cNvGrpSpPr/>
          <p:nvPr/>
        </p:nvGrpSpPr>
        <p:grpSpPr>
          <a:xfrm>
            <a:off x="2010296" y="2636912"/>
            <a:ext cx="1625600" cy="4084563"/>
            <a:chOff x="2010296" y="2636912"/>
            <a:chExt cx="1625600" cy="4084563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5BBD61-E9F1-7443-9486-C931D7CD95C3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B9E4D9DD-946E-7948-A7EE-FB0F52E80678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CAA8C-2C96-F54F-8F80-64712B929F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B3ACBD6-24A4-2144-82FC-923D739B1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F52AA8-2DAC-C64D-BC32-8CEC4778FF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12CDE4B-4099-D74F-A4CE-386A3861F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2931E4-63A3-8548-B96A-8DDEE7AE7F02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A40EC-0461-1A4D-8784-FC4EA0C187C6}"/>
              </a:ext>
            </a:extLst>
          </p:cNvPr>
          <p:cNvSpPr/>
          <p:nvPr/>
        </p:nvSpPr>
        <p:spPr>
          <a:xfrm>
            <a:off x="607349" y="2830805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44F026-A069-DE46-A7A6-D5B3339E16D9}"/>
              </a:ext>
            </a:extLst>
          </p:cNvPr>
          <p:cNvSpPr/>
          <p:nvPr/>
        </p:nvSpPr>
        <p:spPr>
          <a:xfrm>
            <a:off x="597429" y="372554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26AD689-0E10-8045-8D04-C491BED5B4B7}"/>
              </a:ext>
            </a:extLst>
          </p:cNvPr>
          <p:cNvSpPr/>
          <p:nvPr/>
        </p:nvSpPr>
        <p:spPr>
          <a:xfrm>
            <a:off x="597264" y="5124626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endParaRPr lang="en-US" sz="1600" i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AAE923-88AC-114A-9C11-1A1662A530C4}"/>
              </a:ext>
            </a:extLst>
          </p:cNvPr>
          <p:cNvSpPr/>
          <p:nvPr/>
        </p:nvSpPr>
        <p:spPr>
          <a:xfrm>
            <a:off x="587344" y="601936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sz="1600" i="1" dirty="0" err="1"/>
              <a:t>i</a:t>
            </a:r>
            <a:r>
              <a:rPr lang="en-US" sz="1600" i="1" dirty="0"/>
              <a:t> </a:t>
            </a:r>
            <a:r>
              <a:rPr lang="en-US" sz="1600" dirty="0"/>
              <a:t>+ 1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080E6E0-7FFB-BA47-8144-8F20AF7AF0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476304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1C5D23E-29BF-434B-8937-49913B8E7A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476304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19ACF5A-2EBD-C645-992F-85CD93D0F8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476304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4B4AFD7-8F55-2E4F-8493-E1CE177CD2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476304"/>
            <a:ext cx="231180" cy="184944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7DDC0C1E-8145-6045-8BDC-7A755119472E}"/>
              </a:ext>
            </a:extLst>
          </p:cNvPr>
          <p:cNvGrpSpPr/>
          <p:nvPr/>
        </p:nvGrpSpPr>
        <p:grpSpPr>
          <a:xfrm>
            <a:off x="4230159" y="2636912"/>
            <a:ext cx="1625600" cy="4084563"/>
            <a:chOff x="2010296" y="2636912"/>
            <a:chExt cx="1625600" cy="4084563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05EFB6B-0C4B-234D-A550-FE047FE0FF91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0DFB559-CE26-244D-BE41-28546D3F5090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661E807-9CBC-3F48-B9D0-951EBE8F4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F86BA8D0-5EDE-1A48-BF2C-E4058776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4A54040-51BB-6F4A-96AD-183BB8FF4B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7AE872FB-6EAE-3F49-B6C5-B7B0222751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1BE34D-4BDB-D442-99CD-3495A3EB23B4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938A21ED-569C-234F-BD4B-A476262C1D0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81524" y="5476304"/>
            <a:ext cx="231180" cy="18494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287F622-9400-9646-A8A4-15A246ECD23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81119" y="5476304"/>
            <a:ext cx="231180" cy="18494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B1B253CA-FB0F-BB45-AA5E-E620EC7D99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08960" y="5476304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B6A2F31-E885-8545-A6BD-04B4775FEED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08555" y="5476304"/>
            <a:ext cx="231180" cy="184944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400701CC-6C9D-FC49-AC30-6CF4442178B5}"/>
              </a:ext>
            </a:extLst>
          </p:cNvPr>
          <p:cNvGrpSpPr/>
          <p:nvPr/>
        </p:nvGrpSpPr>
        <p:grpSpPr>
          <a:xfrm>
            <a:off x="6470541" y="2636912"/>
            <a:ext cx="1625600" cy="4084563"/>
            <a:chOff x="2010296" y="2636912"/>
            <a:chExt cx="1625600" cy="4084563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AAF7548-A204-344F-8458-404BF527525D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4869160"/>
              <a:ext cx="0" cy="1852315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C4494DA7-DAC7-D842-A900-7C376D3D55A4}"/>
                </a:ext>
              </a:extLst>
            </p:cNvPr>
            <p:cNvCxnSpPr>
              <a:cxnSpLocks/>
            </p:cNvCxnSpPr>
            <p:nvPr/>
          </p:nvCxnSpPr>
          <p:spPr>
            <a:xfrm>
              <a:off x="2833355" y="2636912"/>
              <a:ext cx="0" cy="165618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D53458-DD70-8149-8E16-5FD66B717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5101098"/>
              <a:ext cx="1625600" cy="36004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2A16934-A957-3D46-9608-F9E0CF247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6003571"/>
              <a:ext cx="1625600" cy="36004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0D420475-59EB-A849-B4F2-529ADB5C3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2853413"/>
              <a:ext cx="1625600" cy="36004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FEFEAD79-A36E-FE4B-8022-577F18215A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283" b="45569"/>
            <a:stretch/>
          </p:blipFill>
          <p:spPr>
            <a:xfrm>
              <a:off x="2010296" y="3755886"/>
              <a:ext cx="1625600" cy="36004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58361-D4DB-4443-B1E5-495307D934F1}"/>
                </a:ext>
              </a:extLst>
            </p:cNvPr>
            <p:cNvSpPr txBox="1"/>
            <p:nvPr/>
          </p:nvSpPr>
          <p:spPr>
            <a:xfrm rot="5400000">
              <a:off x="2670368" y="4303356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…</a:t>
              </a:r>
            </a:p>
          </p:txBody>
        </p: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F5A5CD9E-508B-F942-AEC4-506AFCE3D73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1906" y="5476304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21285BF1-0961-8B49-8059-B5E52E7FD2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21501" y="5476304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66A4A71-2133-0A48-882B-846E4E663C6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49342" y="5476304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E5F71EF2-DB79-8444-936C-5591462BECC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48937" y="5476304"/>
            <a:ext cx="231180" cy="184944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4671338" y="1628745"/>
            <a:ext cx="30052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Generate messages from vertex states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7892AEDC-271D-C549-9313-2DA65779531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4869160"/>
            <a:ext cx="669380" cy="669380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3C8D4F3-7DE8-1A4F-BEF5-B27523E6BAD9}"/>
              </a:ext>
            </a:extLst>
          </p:cNvPr>
          <p:cNvSpPr txBox="1"/>
          <p:nvPr/>
        </p:nvSpPr>
        <p:spPr>
          <a:xfrm rot="5400000">
            <a:off x="1068864" y="4303357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9439899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</a:t>
            </a:r>
            <a:r>
              <a:rPr lang="en-US" dirty="0" err="1"/>
              <a:t>Pregel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b="1" dirty="0"/>
              <a:t>Large-Scale Graph Processing</a:t>
            </a:r>
          </a:p>
          <a:p>
            <a:pPr lvl="1"/>
            <a:r>
              <a:rPr lang="en-US" dirty="0"/>
              <a:t>Think like a vertex</a:t>
            </a:r>
          </a:p>
          <a:p>
            <a:pPr lvl="1"/>
            <a:r>
              <a:rPr lang="en-US" altLang="zh-CN" dirty="0"/>
              <a:t>Message passing</a:t>
            </a:r>
          </a:p>
          <a:p>
            <a:pPr lvl="1"/>
            <a:r>
              <a:rPr lang="en-US" altLang="zh-CN" dirty="0"/>
              <a:t>Iterative</a:t>
            </a:r>
          </a:p>
          <a:p>
            <a:pPr lvl="2"/>
            <a:r>
              <a:rPr lang="en-US" altLang="zh-CN" dirty="0"/>
              <a:t>Each iteration is called a </a:t>
            </a:r>
            <a:r>
              <a:rPr lang="en-US" altLang="zh-CN" dirty="0" err="1">
                <a:solidFill>
                  <a:srgbClr val="0070C0"/>
                </a:solidFill>
              </a:rPr>
              <a:t>superstep</a:t>
            </a:r>
            <a:endParaRPr lang="en-US" altLang="zh-CN" dirty="0">
              <a:solidFill>
                <a:srgbClr val="0070C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4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FD2563-F72A-EB4F-9B01-ACACDFF57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4509120"/>
            <a:ext cx="78359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06921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sz="2800" dirty="0"/>
              <a:t>Reuse </a:t>
            </a:r>
            <a:r>
              <a:rPr lang="en-US" altLang="zh-CN" sz="2800" i="1" dirty="0" err="1">
                <a:solidFill>
                  <a:srgbClr val="0070C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v</a:t>
            </a:r>
            <a:r>
              <a:rPr lang="en-US" altLang="zh-CN" sz="2800" dirty="0" err="1">
                <a:solidFill>
                  <a:srgbClr val="0070C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.compute</a:t>
            </a:r>
            <a:r>
              <a:rPr lang="en-US" altLang="zh-CN" sz="2800" dirty="0">
                <a:solidFill>
                  <a:srgbClr val="0070C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(</a:t>
            </a:r>
            <a:r>
              <a:rPr lang="en-US" altLang="zh-CN" sz="2800" i="1" dirty="0">
                <a:solidFill>
                  <a:srgbClr val="0070C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messages</a:t>
            </a:r>
            <a:r>
              <a:rPr lang="en-US" altLang="zh-CN" sz="2800" dirty="0">
                <a:solidFill>
                  <a:srgbClr val="0070C0"/>
                </a:solidFill>
                <a:latin typeface="Corbel" panose="020B0503020204020204" pitchFamily="34" charset="0"/>
                <a:ea typeface="Times New Roman" charset="0"/>
                <a:cs typeface="Times New Roman" charset="0"/>
              </a:rPr>
              <a:t>)</a:t>
            </a:r>
            <a:r>
              <a:rPr lang="en-US" sz="2800" dirty="0"/>
              <a:t> for the 2-step logic, esp. the code for </a:t>
            </a:r>
            <a:r>
              <a:rPr lang="en-US" sz="2800" dirty="0">
                <a:solidFill>
                  <a:srgbClr val="C00000"/>
                </a:solidFill>
              </a:rPr>
              <a:t>message generation from vertex states</a:t>
            </a:r>
            <a:endParaRPr lang="en-US" sz="2800" dirty="0">
              <a:solidFill>
                <a:srgbClr val="C00000"/>
              </a:solidFill>
              <a:latin typeface="Corbel" panose="020B0503020204020204" pitchFamily="34" charset="0"/>
            </a:endParaRPr>
          </a:p>
          <a:p>
            <a:r>
              <a:rPr lang="en-US" sz="2800" dirty="0"/>
              <a:t>During recovery, the states are the latest, so need to </a:t>
            </a:r>
            <a:r>
              <a:rPr lang="en-US" sz="2800" dirty="0">
                <a:solidFill>
                  <a:srgbClr val="C00000"/>
                </a:solidFill>
              </a:rPr>
              <a:t>ignore the function calls that updates vertex states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40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652FE5-8443-454F-A61D-87BB461D7568}"/>
              </a:ext>
            </a:extLst>
          </p:cNvPr>
          <p:cNvSpPr/>
          <p:nvPr/>
        </p:nvSpPr>
        <p:spPr>
          <a:xfrm>
            <a:off x="2364504" y="4293096"/>
            <a:ext cx="44149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Implemented in the system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7377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Google’s Pregel: A Review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Lightweight Checkpointing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b="1" dirty="0"/>
              <a:t>Recovery by Vertex State 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41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65811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Logging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To reduce</a:t>
            </a:r>
            <a:r>
              <a:rPr lang="zh-CN" altLang="en-US" b="1" dirty="0"/>
              <a:t> </a:t>
            </a:r>
            <a:r>
              <a:rPr lang="en-US" altLang="zh-CN" b="1" dirty="0">
                <a:solidFill>
                  <a:srgbClr val="0070C0"/>
                </a:solidFill>
              </a:rPr>
              <a:t>recovery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b="1" dirty="0">
                <a:solidFill>
                  <a:srgbClr val="0070C0"/>
                </a:solidFill>
              </a:rPr>
              <a:t>time</a:t>
            </a:r>
            <a:r>
              <a:rPr lang="zh-CN" altLang="en-US" b="1" dirty="0"/>
              <a:t> </a:t>
            </a:r>
            <a:r>
              <a:rPr lang="en-US" altLang="zh-CN" b="1" dirty="0"/>
              <a:t>by</a:t>
            </a:r>
            <a:r>
              <a:rPr lang="zh-CN" altLang="en-US" b="1" dirty="0"/>
              <a:t> </a:t>
            </a:r>
            <a:r>
              <a:rPr lang="en-US" altLang="zh-CN" b="1" dirty="0"/>
              <a:t>reducing</a:t>
            </a:r>
            <a:r>
              <a:rPr lang="zh-CN" altLang="en-US" b="1" dirty="0"/>
              <a:t> </a:t>
            </a:r>
            <a:r>
              <a:rPr lang="en-US" b="1" dirty="0"/>
              <a:t>the </a:t>
            </a:r>
            <a:r>
              <a:rPr lang="en-US" b="1" dirty="0">
                <a:solidFill>
                  <a:srgbClr val="0070C0"/>
                </a:solidFill>
              </a:rPr>
              <a:t>amount of communication </a:t>
            </a:r>
            <a:r>
              <a:rPr lang="en-US" b="1" dirty="0"/>
              <a:t>during recovery</a:t>
            </a:r>
          </a:p>
          <a:p>
            <a:r>
              <a:rPr lang="en-US" altLang="zh-CN" b="1" dirty="0"/>
              <a:t>E</a:t>
            </a:r>
            <a:r>
              <a:rPr lang="en-US" b="1" dirty="0"/>
              <a:t>very machine </a:t>
            </a:r>
            <a:r>
              <a:rPr lang="en-US" altLang="zh-CN" b="1" dirty="0"/>
              <a:t>concurrently</a:t>
            </a:r>
            <a:r>
              <a:rPr lang="zh-CN" altLang="en-US" b="1" dirty="0"/>
              <a:t> </a:t>
            </a:r>
            <a:r>
              <a:rPr lang="en-US" b="1" dirty="0">
                <a:solidFill>
                  <a:srgbClr val="0070C0"/>
                </a:solidFill>
              </a:rPr>
              <a:t>log</a:t>
            </a:r>
            <a:r>
              <a:rPr lang="en-US" altLang="zh-CN" b="1" dirty="0">
                <a:solidFill>
                  <a:srgbClr val="0070C0"/>
                </a:solidFill>
              </a:rPr>
              <a:t>s</a:t>
            </a:r>
            <a:r>
              <a:rPr lang="en-US" b="1" dirty="0">
                <a:solidFill>
                  <a:srgbClr val="0070C0"/>
                </a:solidFill>
              </a:rPr>
              <a:t> the messages </a:t>
            </a:r>
            <a:r>
              <a:rPr lang="en-US" b="1" dirty="0"/>
              <a:t>generated by vertices to </a:t>
            </a:r>
            <a:r>
              <a:rPr lang="en-US" b="1" dirty="0">
                <a:solidFill>
                  <a:srgbClr val="0070C0"/>
                </a:solidFill>
              </a:rPr>
              <a:t>local disk(s)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42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52BB88-EA76-894D-976D-BFFAD37F3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4944967"/>
            <a:ext cx="8686800" cy="87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58348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>
                <a:solidFill>
                  <a:srgbClr val="C00000"/>
                </a:solidFill>
              </a:rPr>
              <a:t>Message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b="1" dirty="0">
                <a:solidFill>
                  <a:srgbClr val="C00000"/>
                </a:solidFill>
              </a:rPr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43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75BBD61-E9F1-7443-9486-C931D7CD95C3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08CCAA8C-2C96-F54F-8F80-64712B929F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B3ACBD6-24A4-2144-82FC-923D739B1D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CF52AA8-2DAC-C64D-BC32-8CEC4778FF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12CDE4B-4099-D74F-A4CE-386A3861F2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080E6E0-7FFB-BA47-8144-8F20AF7AF0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2969827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1C5D23E-29BF-434B-8937-49913B8E7A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2969827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19ACF5A-2EBD-C645-992F-85CD93D0F8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2969827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4B4AFD7-8F55-2E4F-8493-E1CE177CD25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2969827"/>
            <a:ext cx="231180" cy="184944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4481524" y="1991097"/>
            <a:ext cx="37353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 &amp; send messages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8B699616-B0DA-7F4D-A9EE-F59C9BEEA0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7EB3BF7-F966-EF45-9EF6-F2C78ABA11C2}"/>
              </a:ext>
            </a:extLst>
          </p:cNvPr>
          <p:cNvCxnSpPr>
            <a:cxnSpLocks/>
          </p:cNvCxnSpPr>
          <p:nvPr/>
        </p:nvCxnSpPr>
        <p:spPr>
          <a:xfrm>
            <a:off x="4983488" y="2839540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7" name="Picture 116">
            <a:extLst>
              <a:ext uri="{FF2B5EF4-FFF2-40B4-BE49-F238E27FC236}">
                <a16:creationId xmlns:a16="http://schemas.microsoft.com/office/drawing/2014/main" id="{5ACB7C4E-F105-AB4A-A379-82C62B4EA0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66074B8F-B9F4-EB4E-BE8E-D4751DD528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2994A784-F6AB-804B-A0C1-19C983F8E6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4160429" y="2618428"/>
            <a:ext cx="1625600" cy="360040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C7C54316-8BC0-0E4B-88D6-A86D45E9E1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4160429" y="3520901"/>
            <a:ext cx="1625600" cy="360040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09AA9E90-440C-5242-AFCA-25B07816E86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11794" y="2989720"/>
            <a:ext cx="231180" cy="184944"/>
          </a:xfrm>
          <a:prstGeom prst="rect">
            <a:avLst/>
          </a:prstGeom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5072D366-25B3-FB4C-A884-0525F6E3BB4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11389" y="2989720"/>
            <a:ext cx="231180" cy="184944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79EC246A-98B9-D34A-B2D8-00DFF0C3C69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39230" y="2989720"/>
            <a:ext cx="231180" cy="184944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E79D76DD-B8B0-A74E-B003-EB773045AC6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38825" y="2989720"/>
            <a:ext cx="231180" cy="184944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848FD13-18F8-3E40-A4A2-834D267BAA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E0175E5D-43BB-F54B-AA43-7B628A257B0C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7" name="Picture 126">
            <a:extLst>
              <a:ext uri="{FF2B5EF4-FFF2-40B4-BE49-F238E27FC236}">
                <a16:creationId xmlns:a16="http://schemas.microsoft.com/office/drawing/2014/main" id="{15C3AD88-9C1E-C047-B401-3E496AE0A0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A321B063-61DF-DA49-B600-E2E3EDEBCE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id="{C07A488F-0F2F-D840-B60E-37C07B52C5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889545AF-7EDF-9247-9867-7C36CE8E4A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6320821" y="3520901"/>
            <a:ext cx="1625600" cy="360040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509FF47D-8C7F-AB49-8634-0DD59007E68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72186" y="2989720"/>
            <a:ext cx="231180" cy="184944"/>
          </a:xfrm>
          <a:prstGeom prst="rect">
            <a:avLst/>
          </a:prstGeom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60B388BE-058A-2C4D-81C6-A09B242C47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71781" y="2989720"/>
            <a:ext cx="231180" cy="184944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F3534E8B-B679-714B-A1A0-22C0E3A8BDC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99622" y="2989720"/>
            <a:ext cx="231180" cy="184944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30BAD196-41D4-3546-B626-53C91CEA907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499217" y="2989720"/>
            <a:ext cx="231180" cy="184944"/>
          </a:xfrm>
          <a:prstGeom prst="rect">
            <a:avLst/>
          </a:prstGeom>
        </p:spPr>
      </p:pic>
      <p:pic>
        <p:nvPicPr>
          <p:cNvPr id="135" name="Picture 134">
            <a:extLst>
              <a:ext uri="{FF2B5EF4-FFF2-40B4-BE49-F238E27FC236}">
                <a16:creationId xmlns:a16="http://schemas.microsoft.com/office/drawing/2014/main" id="{5F0DC46E-05AA-F64C-ACC8-342663EAF5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sp>
        <p:nvSpPr>
          <p:cNvPr id="138" name="Rectangle 137">
            <a:extLst>
              <a:ext uri="{FF2B5EF4-FFF2-40B4-BE49-F238E27FC236}">
                <a16:creationId xmlns:a16="http://schemas.microsoft.com/office/drawing/2014/main" id="{84C19193-CCDD-8A47-BB64-EB0D93AB422F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27D7C87-82D4-B249-9B89-37A8C510D8F6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61638BE4-1CD3-2E4C-85E1-AB1DF846618A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D7FD6A89-F802-6848-B947-73C061387B79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D923BB6F-BFF8-B54A-A0A8-9F83979C3FB5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91056219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97442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44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5363176" y="1991097"/>
            <a:ext cx="19720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Log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messages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8F40DC-0AF0-1B44-A43D-F25F345A7F8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F3A21971-F295-D746-955F-1CB769245914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9" name="Picture 78">
            <a:extLst>
              <a:ext uri="{FF2B5EF4-FFF2-40B4-BE49-F238E27FC236}">
                <a16:creationId xmlns:a16="http://schemas.microsoft.com/office/drawing/2014/main" id="{ED6A1718-E48F-984B-A6B7-AB54AD77DE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D28E5650-2B06-2C44-ABF2-DAE1EC534F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53FB70AE-CB0C-D647-8B29-AA8C6C253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2156F051-5324-1940-B7ED-273ACD84C9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96878B3A-16F0-A54B-A46C-FE128E90F7D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2969827"/>
            <a:ext cx="231180" cy="184944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D74D9817-4CA3-4D48-9D7D-BEB185F250E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2969827"/>
            <a:ext cx="231180" cy="184944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5D88615E-70B7-FD4E-B6BA-5D282A660E1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2969827"/>
            <a:ext cx="231180" cy="184944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019306EA-7003-D74C-A4DC-D92EE62AF4E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2969827"/>
            <a:ext cx="231180" cy="184944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504359F8-9043-2E4A-BBB2-64ED28B5FB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8B0AF30-58CD-664C-B855-479ADAC33230}"/>
              </a:ext>
            </a:extLst>
          </p:cNvPr>
          <p:cNvCxnSpPr>
            <a:cxnSpLocks/>
          </p:cNvCxnSpPr>
          <p:nvPr/>
        </p:nvCxnSpPr>
        <p:spPr>
          <a:xfrm>
            <a:off x="4983488" y="2839540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4" name="Picture 93">
            <a:extLst>
              <a:ext uri="{FF2B5EF4-FFF2-40B4-BE49-F238E27FC236}">
                <a16:creationId xmlns:a16="http://schemas.microsoft.com/office/drawing/2014/main" id="{2FF8D49F-BFDD-B343-A9F4-AE045DDB82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FC978B4B-4466-1742-9B63-33934C8F4F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562E8EFE-B463-4740-8B07-8C4F450F68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2618428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9176E349-651A-4647-9FF7-CB3658512C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20901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EE332DA2-8234-7F4C-B500-06950962835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11794" y="2989720"/>
            <a:ext cx="231180" cy="184944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CB448610-5B6A-394D-A6DD-05D53D158C1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11389" y="2989720"/>
            <a:ext cx="231180" cy="184944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9316BB88-C4E6-6140-A209-682E1D54ECE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39230" y="2989720"/>
            <a:ext cx="231180" cy="184944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614EA0D8-67B1-1345-A1B6-783994E7071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38825" y="2989720"/>
            <a:ext cx="231180" cy="184944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EB424DAA-1176-5244-B6B7-9BECB806AA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FCB62612-3850-B141-97B4-00E50F725B75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103">
            <a:extLst>
              <a:ext uri="{FF2B5EF4-FFF2-40B4-BE49-F238E27FC236}">
                <a16:creationId xmlns:a16="http://schemas.microsoft.com/office/drawing/2014/main" id="{0B536034-07D4-FD47-92BB-BCF75EE32B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9DAB031B-52EC-A041-A1CE-FE4136E3CD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F912A36F-FC69-8E40-83C9-D5E06DA00D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719BE1A6-9617-BE4B-B8D0-0F79D0CA02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20901"/>
            <a:ext cx="1625600" cy="360040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9EB68036-C728-3444-B41C-BAA4703F165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72186" y="2989720"/>
            <a:ext cx="231180" cy="184944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EB461C06-B6F3-5842-AE31-DA45405CB5F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71781" y="2989720"/>
            <a:ext cx="231180" cy="184944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EDE393CB-4CF9-C545-B965-508554CA4D7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99622" y="2989720"/>
            <a:ext cx="231180" cy="184944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C00C8F71-CE39-2147-8C06-D1991EACDF8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499217" y="2989720"/>
            <a:ext cx="231180" cy="184944"/>
          </a:xfrm>
          <a:prstGeom prst="rect">
            <a:avLst/>
          </a:prstGeom>
        </p:spPr>
      </p:pic>
      <p:pic>
        <p:nvPicPr>
          <p:cNvPr id="112" name="Picture 111">
            <a:extLst>
              <a:ext uri="{FF2B5EF4-FFF2-40B4-BE49-F238E27FC236}">
                <a16:creationId xmlns:a16="http://schemas.microsoft.com/office/drawing/2014/main" id="{E076D9D3-66EB-A24A-AA2A-B6EFDF6674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DC1689F3-1263-434A-9AB2-CD2A018711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45155" y="2822020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1197804E-71B6-7740-BA0A-EDFFAAF5817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sp>
        <p:nvSpPr>
          <p:cNvPr id="120" name="Rectangle 119">
            <a:extLst>
              <a:ext uri="{FF2B5EF4-FFF2-40B4-BE49-F238E27FC236}">
                <a16:creationId xmlns:a16="http://schemas.microsoft.com/office/drawing/2014/main" id="{43D65CB5-C756-2249-8DDF-A849AC2C1451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9C4EE0D5-9C2E-274F-AFA6-502675D3DE84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02EC4AAB-B069-8F40-9020-A3EB64D16C10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CA27EAE2-1331-5C49-AC03-00E7C4DF7F73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E93BEB3F-DAFC-3A40-8EA9-0D79ED7585A0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24650357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45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5567638" y="2017138"/>
            <a:ext cx="13997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589A14FA-6F11-1B41-BBAF-54C7DC4EE2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7129F23-30C9-E141-9C3B-419D30E9CC1A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0" name="Picture 79">
            <a:extLst>
              <a:ext uri="{FF2B5EF4-FFF2-40B4-BE49-F238E27FC236}">
                <a16:creationId xmlns:a16="http://schemas.microsoft.com/office/drawing/2014/main" id="{58B2C3DD-C5A5-C641-B622-1366161490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CF870CE4-57A8-5A46-971E-11AD9172C2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A52DE9F9-8586-9840-B8AD-7EE66AA81A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DF7FEF7F-1F05-5841-9F4F-4EBD246C40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1E3DF517-13C3-D04C-AF7A-423D31AAE3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4CB4901A-E6AC-2344-A040-44999D413164}"/>
              </a:ext>
            </a:extLst>
          </p:cNvPr>
          <p:cNvCxnSpPr>
            <a:cxnSpLocks/>
          </p:cNvCxnSpPr>
          <p:nvPr/>
        </p:nvCxnSpPr>
        <p:spPr>
          <a:xfrm>
            <a:off x="4983488" y="2839540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E1519CFB-21FC-694F-809E-1B1EEAC252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CACB373C-5639-CF4F-B375-0F69CBF129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126B2A1-2407-6343-AE6D-3059D1D5B7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BD6CE854-E01E-A745-813A-28469EFDAD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20901"/>
            <a:ext cx="1625600" cy="360040"/>
          </a:xfrm>
          <a:prstGeom prst="rect">
            <a:avLst/>
          </a:prstGeom>
        </p:spPr>
      </p:pic>
      <p:pic>
        <p:nvPicPr>
          <p:cNvPr id="103" name="Picture 102">
            <a:extLst>
              <a:ext uri="{FF2B5EF4-FFF2-40B4-BE49-F238E27FC236}">
                <a16:creationId xmlns:a16="http://schemas.microsoft.com/office/drawing/2014/main" id="{B8309CE1-C345-134D-AD83-E2C22C7B9F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5B5258EC-4A4D-5549-935F-BB2AEC814867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5" name="Picture 104">
            <a:extLst>
              <a:ext uri="{FF2B5EF4-FFF2-40B4-BE49-F238E27FC236}">
                <a16:creationId xmlns:a16="http://schemas.microsoft.com/office/drawing/2014/main" id="{4DC3822F-B09A-F44A-BB99-334094FF86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918D0057-792E-4846-8FC4-27F774C78A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0D351E55-B13B-7A49-9416-138949CEA4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124C7FF9-CBA8-5F49-B9CF-99C8600FAC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20901"/>
            <a:ext cx="1625600" cy="360040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991355C9-DAF7-CE4D-9716-367CE95E13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9B2BAD48-AED7-944C-B35D-919D99EA00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45155" y="2822020"/>
            <a:ext cx="509656" cy="509656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7DA8E1F3-1005-C743-AFFD-7A66A95BC1E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2F43674D-78B2-4447-8E82-968AA028491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3284984"/>
            <a:ext cx="231180" cy="184944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EC5EFE42-650B-E248-AC85-23C66A99D81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3284984"/>
            <a:ext cx="231180" cy="184944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685C7042-556D-0D47-BC91-D809BDB70C3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3284984"/>
            <a:ext cx="231180" cy="184944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F1532DA3-D4D7-454A-B135-14FB68F3FB8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3284984"/>
            <a:ext cx="231180" cy="184944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FFF89490-3E0A-134B-B30C-278F705A23A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21901" y="3284984"/>
            <a:ext cx="231180" cy="184944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5316D01F-8260-794F-BFA4-5BAB5C6E5C3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1496" y="3284984"/>
            <a:ext cx="231180" cy="184944"/>
          </a:xfrm>
          <a:prstGeom prst="rect">
            <a:avLst/>
          </a:prstGeom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7D5B42C9-1D20-0644-A62E-797D6D6A8AB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49337" y="3284984"/>
            <a:ext cx="231180" cy="184944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F665ECCD-BDEA-934C-961E-5B836F464BC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48932" y="3284984"/>
            <a:ext cx="231180" cy="184944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D362773E-22ED-7E4D-9575-2A056586970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88224" y="3284984"/>
            <a:ext cx="231180" cy="184944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360F3943-4077-4048-A7F9-CE5A5B544E5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87819" y="3284984"/>
            <a:ext cx="231180" cy="184944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7AED780C-5900-134C-8C17-2FC8A4F1AB5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15660" y="3284984"/>
            <a:ext cx="231180" cy="184944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15E453B7-D759-D743-9F2A-594DD972826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15255" y="3284984"/>
            <a:ext cx="231180" cy="184944"/>
          </a:xfrm>
          <a:prstGeom prst="rect">
            <a:avLst/>
          </a:prstGeom>
        </p:spPr>
      </p:pic>
      <p:sp>
        <p:nvSpPr>
          <p:cNvPr id="129" name="Rectangle 128">
            <a:extLst>
              <a:ext uri="{FF2B5EF4-FFF2-40B4-BE49-F238E27FC236}">
                <a16:creationId xmlns:a16="http://schemas.microsoft.com/office/drawing/2014/main" id="{3BE4F20D-A53D-8049-8ABF-8B8B56B1068A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5A2DF27-4DC9-D94F-B18B-E8FA109BAB16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97148845-7347-2B48-9B25-F85892B5DDAF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E12801C0-A466-FD46-8F08-D2C84109EF15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A27325AD-D615-7C45-B500-67F0113C08EC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7106871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46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5208567" y="2017138"/>
            <a:ext cx="21178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Checkpointing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589A14FA-6F11-1B41-BBAF-54C7DC4EE2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7129F23-30C9-E141-9C3B-419D30E9CC1A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0" name="Picture 79">
            <a:extLst>
              <a:ext uri="{FF2B5EF4-FFF2-40B4-BE49-F238E27FC236}">
                <a16:creationId xmlns:a16="http://schemas.microsoft.com/office/drawing/2014/main" id="{58B2C3DD-C5A5-C641-B622-1366161490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CF870CE4-57A8-5A46-971E-11AD9172C2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A52DE9F9-8586-9840-B8AD-7EE66AA81A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DF7FEF7F-1F05-5841-9F4F-4EBD246C40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1E3DF517-13C3-D04C-AF7A-423D31AAE3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4CB4901A-E6AC-2344-A040-44999D413164}"/>
              </a:ext>
            </a:extLst>
          </p:cNvPr>
          <p:cNvCxnSpPr>
            <a:cxnSpLocks/>
          </p:cNvCxnSpPr>
          <p:nvPr/>
        </p:nvCxnSpPr>
        <p:spPr>
          <a:xfrm>
            <a:off x="4983488" y="2839540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E1519CFB-21FC-694F-809E-1B1EEAC252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CACB373C-5639-CF4F-B375-0F69CBF129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126B2A1-2407-6343-AE6D-3059D1D5B7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BD6CE854-E01E-A745-813A-28469EFDAD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20901"/>
            <a:ext cx="1625600" cy="360040"/>
          </a:xfrm>
          <a:prstGeom prst="rect">
            <a:avLst/>
          </a:prstGeom>
        </p:spPr>
      </p:pic>
      <p:pic>
        <p:nvPicPr>
          <p:cNvPr id="103" name="Picture 102">
            <a:extLst>
              <a:ext uri="{FF2B5EF4-FFF2-40B4-BE49-F238E27FC236}">
                <a16:creationId xmlns:a16="http://schemas.microsoft.com/office/drawing/2014/main" id="{B8309CE1-C345-134D-AD83-E2C22C7B9F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5B5258EC-4A4D-5549-935F-BB2AEC814867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5" name="Picture 104">
            <a:extLst>
              <a:ext uri="{FF2B5EF4-FFF2-40B4-BE49-F238E27FC236}">
                <a16:creationId xmlns:a16="http://schemas.microsoft.com/office/drawing/2014/main" id="{4DC3822F-B09A-F44A-BB99-334094FF86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918D0057-792E-4846-8FC4-27F774C78A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0D351E55-B13B-7A49-9416-138949CEA4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124C7FF9-CBA8-5F49-B9CF-99C8600FAC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20901"/>
            <a:ext cx="1625600" cy="360040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991355C9-DAF7-CE4D-9716-367CE95E13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9B2BAD48-AED7-944C-B35D-919D99EA00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45155" y="2822020"/>
            <a:ext cx="509656" cy="509656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7DA8E1F3-1005-C743-AFFD-7A66A95BC1E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2F43674D-78B2-4447-8E82-968AA028491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3284984"/>
            <a:ext cx="231180" cy="184944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EC5EFE42-650B-E248-AC85-23C66A99D81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3284984"/>
            <a:ext cx="231180" cy="184944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685C7042-556D-0D47-BC91-D809BDB70C3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3284984"/>
            <a:ext cx="231180" cy="184944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F1532DA3-D4D7-454A-B135-14FB68F3FB8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3284984"/>
            <a:ext cx="231180" cy="184944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FFF89490-3E0A-134B-B30C-278F705A23A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21901" y="3284984"/>
            <a:ext cx="231180" cy="184944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5316D01F-8260-794F-BFA4-5BAB5C6E5C3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1496" y="3284984"/>
            <a:ext cx="231180" cy="184944"/>
          </a:xfrm>
          <a:prstGeom prst="rect">
            <a:avLst/>
          </a:prstGeom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7D5B42C9-1D20-0644-A62E-797D6D6A8AB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49337" y="3284984"/>
            <a:ext cx="231180" cy="184944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F665ECCD-BDEA-934C-961E-5B836F464BC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48932" y="3284984"/>
            <a:ext cx="231180" cy="184944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D362773E-22ED-7E4D-9575-2A056586970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88224" y="3284984"/>
            <a:ext cx="231180" cy="184944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360F3943-4077-4048-A7F9-CE5A5B544E5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87819" y="3284984"/>
            <a:ext cx="231180" cy="184944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7AED780C-5900-134C-8C17-2FC8A4F1AB5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15660" y="3284984"/>
            <a:ext cx="231180" cy="184944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15E453B7-D759-D743-9F2A-594DD972826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15255" y="3284984"/>
            <a:ext cx="231180" cy="184944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48ACE52-7D69-7449-AE56-0DC1B229764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80E4204-FB9D-A340-A50B-D280BBC49E30}"/>
              </a:ext>
            </a:extLst>
          </p:cNvPr>
          <p:cNvCxnSpPr/>
          <p:nvPr/>
        </p:nvCxnSpPr>
        <p:spPr>
          <a:xfrm>
            <a:off x="7884368" y="3377456"/>
            <a:ext cx="50405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218D98A-9021-6B4B-8406-ADEFC4A70BC3}"/>
              </a:ext>
            </a:extLst>
          </p:cNvPr>
          <p:cNvCxnSpPr>
            <a:cxnSpLocks/>
          </p:cNvCxnSpPr>
          <p:nvPr/>
        </p:nvCxnSpPr>
        <p:spPr>
          <a:xfrm>
            <a:off x="5724128" y="3379720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9A72620-F469-B646-96B9-AAB98CC9BCBE}"/>
              </a:ext>
            </a:extLst>
          </p:cNvPr>
          <p:cNvCxnSpPr>
            <a:cxnSpLocks/>
          </p:cNvCxnSpPr>
          <p:nvPr/>
        </p:nvCxnSpPr>
        <p:spPr>
          <a:xfrm>
            <a:off x="3563888" y="3377456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BC3B0BB-9FBF-6E45-9E16-CA46EE1D54F0}"/>
              </a:ext>
            </a:extLst>
          </p:cNvPr>
          <p:cNvCxnSpPr/>
          <p:nvPr/>
        </p:nvCxnSpPr>
        <p:spPr>
          <a:xfrm>
            <a:off x="7884368" y="3642760"/>
            <a:ext cx="50405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AB41BB3-F841-BC40-810D-AD5BD3A10B95}"/>
              </a:ext>
            </a:extLst>
          </p:cNvPr>
          <p:cNvCxnSpPr>
            <a:cxnSpLocks/>
          </p:cNvCxnSpPr>
          <p:nvPr/>
        </p:nvCxnSpPr>
        <p:spPr>
          <a:xfrm>
            <a:off x="5724128" y="3645024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C98DA21-2C6B-BF43-B8D6-E08F2A577922}"/>
              </a:ext>
            </a:extLst>
          </p:cNvPr>
          <p:cNvCxnSpPr>
            <a:cxnSpLocks/>
          </p:cNvCxnSpPr>
          <p:nvPr/>
        </p:nvCxnSpPr>
        <p:spPr>
          <a:xfrm>
            <a:off x="3563888" y="3642760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B009D03E-5EF3-534F-98E9-D650E544F4CE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E63B502-A639-3148-9D7E-E1A3457C025B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BCF84D9-34C8-C845-B455-98431301CEE8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00D08F6-493F-AB4C-8D58-30C75307CF83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668EF90-964B-2847-9CA7-47B4B39C10A4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7A12AF6D-2592-A540-A68B-F78AFEEBFD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5229617D-518A-E445-A212-E6A2FEDDBF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5781408" y="2978592"/>
            <a:ext cx="252933" cy="252933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5231AD9F-A587-454C-83B5-C61DE49C7F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746123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47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4355218" y="2031231"/>
            <a:ext cx="42306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Compute,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send &amp;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log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messages</a:t>
            </a: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46366D9-FF3C-4D4C-919C-1D85A1DEA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1E9066E-B38B-CD4C-ACFE-4D38B3D56E3D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B78C2D0-989F-344D-A978-1BF5C3F3D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E66F94CA-3380-B04F-878C-C86C681EC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633235F2-C903-1A4C-8362-DD0CE86201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45EC111F-BADD-C944-8A00-AEA8A5908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566A9E54-C6C1-994E-A9E5-9CC7790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0D1742-6B05-734A-B019-34394FD06057}"/>
              </a:ext>
            </a:extLst>
          </p:cNvPr>
          <p:cNvCxnSpPr>
            <a:cxnSpLocks/>
          </p:cNvCxnSpPr>
          <p:nvPr/>
        </p:nvCxnSpPr>
        <p:spPr>
          <a:xfrm>
            <a:off x="4983488" y="2839540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7331E65-8E3C-1E47-A5A0-FBB9D0A0B2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0027ABA-B8DF-9C4D-9F3B-70B79C15DA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9EEAD4E9-9205-B748-9AB8-ECA1F586D6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2618428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F58DFC-FD2B-D54B-8935-9379C5FB12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2BF6B5B-F833-AD4E-99EE-E2ECCA930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BF1285E-C9DC-9C44-ACC7-B27842296B2D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3484B37F-BFDD-384D-972A-300DB493B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50C6D13-99AF-8944-A6BB-D91587FB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D81D5E6-8C46-B347-A8D4-A7ED28C2F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55FB2B2D-D2B4-F048-B6D5-E3C410103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DD003E1E-7977-1243-83CA-C623A631B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24C6B268-1576-8A4F-A6D3-C65D8EA3B7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45155" y="2822020"/>
            <a:ext cx="509656" cy="509656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A15664D7-2388-2D49-A4EC-EE600C1D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6E295F4C-B07C-844C-A09D-8B49B42A671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30FB3F0A-7E83-1040-B2FD-90AB4EE3EE3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79971" y="3933056"/>
            <a:ext cx="231180" cy="184944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3BB77BE0-211A-6B4C-84A6-C67655C7C80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79566" y="3933056"/>
            <a:ext cx="231180" cy="184944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337B3FC2-139A-584D-A1BF-7FD5B4D9BC6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07407" y="3933056"/>
            <a:ext cx="231180" cy="184944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314C2365-3F9C-7849-9CA2-68D04C0B316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07002" y="3933056"/>
            <a:ext cx="231180" cy="184944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C91A8D23-FEFB-7849-A814-64EFF57D6A8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30104" y="3904966"/>
            <a:ext cx="231180" cy="184944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8B0C25D4-C80F-654A-BE07-3B15B9D0A45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9699" y="3904966"/>
            <a:ext cx="231180" cy="184944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2429E02A-2657-D24A-B521-9C5946E2063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7540" y="3904966"/>
            <a:ext cx="231180" cy="184944"/>
          </a:xfrm>
          <a:prstGeom prst="rect">
            <a:avLst/>
          </a:prstGeom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224A6AC9-855E-2F4E-B79C-8EBFEEC642A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7135" y="3904966"/>
            <a:ext cx="231180" cy="184944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C0B982A8-1E11-C94B-87ED-80505F60270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90496" y="3904966"/>
            <a:ext cx="231180" cy="184944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F6552B5D-24D6-8449-AEAE-27C65EF87A8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90091" y="3904966"/>
            <a:ext cx="231180" cy="184944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8BCBD00B-BD46-E741-9509-DBC170020EB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17932" y="3904966"/>
            <a:ext cx="231180" cy="184944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BF390C39-7EC8-0248-8171-4BA623DDCA2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17527" y="3904966"/>
            <a:ext cx="231180" cy="184944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7B7BBA2F-1006-7D47-AFCA-199FAC98BFC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3737266"/>
            <a:ext cx="509656" cy="5096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31D23865-B366-774B-9270-B04431F4D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BE8235D4-259C-9D4B-B034-43657929337A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sp>
        <p:nvSpPr>
          <p:cNvPr id="135" name="Rectangle 134">
            <a:extLst>
              <a:ext uri="{FF2B5EF4-FFF2-40B4-BE49-F238E27FC236}">
                <a16:creationId xmlns:a16="http://schemas.microsoft.com/office/drawing/2014/main" id="{0F1327EA-B077-1E47-9D3F-3A9BF398CC47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97FC08EF-6FC6-8A42-BF68-698EF09ECEA7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7F2CFD3F-E9AF-674E-99D6-F329E70214F0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B8C3B135-3FC4-2345-B819-8F57C39BFB39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9BF49D67-04CD-084A-A152-5033C4F336D1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140" name="Picture 139">
            <a:extLst>
              <a:ext uri="{FF2B5EF4-FFF2-40B4-BE49-F238E27FC236}">
                <a16:creationId xmlns:a16="http://schemas.microsoft.com/office/drawing/2014/main" id="{B4B9C840-0C06-CF4D-98E5-A76A47B540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6B9282D0-CC1F-1F42-B5E7-15677A3EAA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5781408" y="2978592"/>
            <a:ext cx="252933" cy="252933"/>
          </a:xfrm>
          <a:prstGeom prst="rect">
            <a:avLst/>
          </a:prstGeom>
        </p:spPr>
      </p:pic>
      <p:pic>
        <p:nvPicPr>
          <p:cNvPr id="142" name="Picture 141">
            <a:extLst>
              <a:ext uri="{FF2B5EF4-FFF2-40B4-BE49-F238E27FC236}">
                <a16:creationId xmlns:a16="http://schemas.microsoft.com/office/drawing/2014/main" id="{87D3B109-2D46-E143-AB87-0B022450AE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65496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48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46366D9-FF3C-4D4C-919C-1D85A1DEA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1E9066E-B38B-CD4C-ACFE-4D38B3D56E3D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B78C2D0-989F-344D-A978-1BF5C3F3D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E66F94CA-3380-B04F-878C-C86C681EC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633235F2-C903-1A4C-8362-DD0CE86201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45EC111F-BADD-C944-8A00-AEA8A5908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566A9E54-C6C1-994E-A9E5-9CC7790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0D1742-6B05-734A-B019-34394FD06057}"/>
              </a:ext>
            </a:extLst>
          </p:cNvPr>
          <p:cNvCxnSpPr>
            <a:cxnSpLocks/>
          </p:cNvCxnSpPr>
          <p:nvPr/>
        </p:nvCxnSpPr>
        <p:spPr>
          <a:xfrm>
            <a:off x="4983488" y="2839540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7331E65-8E3C-1E47-A5A0-FBB9D0A0B2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0027ABA-B8DF-9C4D-9F3B-70B79C15DA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9EEAD4E9-9205-B748-9AB8-ECA1F586D6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2618428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F58DFC-FD2B-D54B-8935-9379C5FB12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2BF6B5B-F833-AD4E-99EE-E2ECCA930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BF1285E-C9DC-9C44-ACC7-B27842296B2D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3484B37F-BFDD-384D-972A-300DB493B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50C6D13-99AF-8944-A6BB-D91587FB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D81D5E6-8C46-B347-A8D4-A7ED28C2F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55FB2B2D-D2B4-F048-B6D5-E3C410103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DD003E1E-7977-1243-83CA-C623A631B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24C6B268-1576-8A4F-A6D3-C65D8EA3B7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45155" y="2822020"/>
            <a:ext cx="509656" cy="509656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A15664D7-2388-2D49-A4EC-EE600C1D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6E295F4C-B07C-844C-A09D-8B49B42A671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7B7BBA2F-1006-7D47-AFCA-199FAC98BFC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3737266"/>
            <a:ext cx="509656" cy="5096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31D23865-B366-774B-9270-B04431F4D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73F73E6F-9E4D-DA48-BEBC-1B3B5002813E}"/>
              </a:ext>
            </a:extLst>
          </p:cNvPr>
          <p:cNvSpPr/>
          <p:nvPr/>
        </p:nvSpPr>
        <p:spPr>
          <a:xfrm>
            <a:off x="5567638" y="2017138"/>
            <a:ext cx="13997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C5846163-0EFC-3144-9DC2-9FB718BA3C5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4180160"/>
            <a:ext cx="231180" cy="18494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E317F37-B39B-0D42-8CD2-3B9AA5E8624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4180160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96E6C733-A7C1-EE4A-B1D4-B8EF0C133B6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4180160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FDDAF6E-55E2-A74E-BADB-AB503F0480E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4180160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46EA97B-92D5-2C4E-94E5-6D42AD7E597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21901" y="4180160"/>
            <a:ext cx="231180" cy="18494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7942D649-6AA6-BA43-B4F7-79D74A7B6C4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1496" y="4180160"/>
            <a:ext cx="231180" cy="18494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B8849CC-1793-894C-8E52-65ED715549B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49337" y="4180160"/>
            <a:ext cx="231180" cy="18494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18ADA85F-B48C-0A4A-8718-C9196042483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48932" y="4180160"/>
            <a:ext cx="231180" cy="184944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D83E93B-9F54-2244-A69D-4C2AFE496D8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88224" y="4180160"/>
            <a:ext cx="231180" cy="184944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A2AF24F-B661-4143-8F2B-72BB89533A8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87819" y="4180160"/>
            <a:ext cx="231180" cy="18494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3980D83C-D963-B747-B2A2-DDCDCA76BC8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15660" y="4180160"/>
            <a:ext cx="231180" cy="184944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2992B3B-A158-7F4A-A9DF-E7F09742134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15255" y="4180160"/>
            <a:ext cx="231180" cy="184944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CE3F0BF7-07CD-554E-83D4-07BD6A40ABC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D9116A12-9F51-984E-8E75-D884997F2FFF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2636821-D521-FE44-B732-D489637E5D2B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264AA80-FFFD-3A4D-81D8-6B7B296B434A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0AEEC4C-3A5C-6340-8D4C-2CB4B452D089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DAD46E3-7C68-C44A-A282-29996BD6E0D1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ED21391A-C986-5F47-A6F9-F39FCCF24D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4C812250-FB96-5342-BB9B-7728327609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5781408" y="2978592"/>
            <a:ext cx="252933" cy="252933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A2CD537B-5CC8-5741-AE57-940BF23B1E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422930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49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46366D9-FF3C-4D4C-919C-1D85A1DEA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1E9066E-B38B-CD4C-ACFE-4D38B3D56E3D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B78C2D0-989F-344D-A978-1BF5C3F3D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E66F94CA-3380-B04F-878C-C86C681EC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633235F2-C903-1A4C-8362-DD0CE86201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45EC111F-BADD-C944-8A00-AEA8A5908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566A9E54-C6C1-994E-A9E5-9CC7790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0D1742-6B05-734A-B019-34394FD06057}"/>
              </a:ext>
            </a:extLst>
          </p:cNvPr>
          <p:cNvCxnSpPr>
            <a:cxnSpLocks/>
          </p:cNvCxnSpPr>
          <p:nvPr/>
        </p:nvCxnSpPr>
        <p:spPr>
          <a:xfrm>
            <a:off x="4983488" y="2839540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7331E65-8E3C-1E47-A5A0-FBB9D0A0B2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0027ABA-B8DF-9C4D-9F3B-70B79C15DA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9EEAD4E9-9205-B748-9AB8-ECA1F586D6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2618428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F58DFC-FD2B-D54B-8935-9379C5FB12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2BF6B5B-F833-AD4E-99EE-E2ECCA930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BF1285E-C9DC-9C44-ACC7-B27842296B2D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3484B37F-BFDD-384D-972A-300DB493B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50C6D13-99AF-8944-A6BB-D91587FB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D81D5E6-8C46-B347-A8D4-A7ED28C2F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55FB2B2D-D2B4-F048-B6D5-E3C410103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DD003E1E-7977-1243-83CA-C623A631B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24C6B268-1576-8A4F-A6D3-C65D8EA3B7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45155" y="2822020"/>
            <a:ext cx="509656" cy="509656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A15664D7-2388-2D49-A4EC-EE600C1D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6E295F4C-B07C-844C-A09D-8B49B42A671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7B7BBA2F-1006-7D47-AFCA-199FAC98BFC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3737266"/>
            <a:ext cx="509656" cy="5096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31D23865-B366-774B-9270-B04431F4D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87F59EB-2B13-AF4B-A11C-25FE060062B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0F787B56-D41C-364F-B668-D6ABB393D88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7744" y="4843326"/>
            <a:ext cx="231180" cy="18494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EBE959EF-80CF-1342-BAD0-D0ADAB7BDD6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7339" y="4843326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62598E9D-1814-E848-8816-C8D5F8C23E3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95180" y="4843326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ADBDEC0-1E2A-5341-BBCF-BE86991592A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94775" y="4843326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FFEB2629-87A0-1545-8890-6BF28324059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17877" y="4815236"/>
            <a:ext cx="231180" cy="18494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15A6497A-CA50-7B40-AFE4-BED048A6070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17472" y="4815236"/>
            <a:ext cx="231180" cy="18494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CF667E26-3D56-8141-8CEC-075C63238D7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45313" y="4815236"/>
            <a:ext cx="231180" cy="18494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760F2BBD-D413-FD45-A0FC-9D127295638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44908" y="4815236"/>
            <a:ext cx="231180" cy="184944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614BCE1-9F41-2443-A63C-448B0582A24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78269" y="4815236"/>
            <a:ext cx="231180" cy="184944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D897636-E8AC-294E-A89F-8854C0CC7DC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77864" y="4815236"/>
            <a:ext cx="231180" cy="18494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63DB74D9-4ECC-8343-BF69-8A66C0C8BF1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05705" y="4815236"/>
            <a:ext cx="231180" cy="184944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C68CFB01-99D0-484B-9424-F6C8F8565A0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05300" y="4815236"/>
            <a:ext cx="231180" cy="184944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343388AC-CE1C-A548-A9B9-C1ADEE81F75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51238" y="4647536"/>
            <a:ext cx="509656" cy="50965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C6421BA5-15BC-984E-9389-FC78B6A8901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C93D46C-8D96-6142-9B36-88BF9DB89FB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15C41DA1-71E7-D74E-BDC6-7245F763E195}"/>
              </a:ext>
            </a:extLst>
          </p:cNvPr>
          <p:cNvSpPr/>
          <p:nvPr/>
        </p:nvSpPr>
        <p:spPr>
          <a:xfrm>
            <a:off x="4355218" y="2031231"/>
            <a:ext cx="42306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Compute,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send &amp;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log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messages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4E9471F-8ADA-7E4E-B44D-554C621D42C5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71B5727-6A7F-674F-AB72-D95706A42742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1604F57-B02A-7547-8A2A-080F093F09CF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663DB1D2-1DC9-CF4E-B9AD-3D11AB338F1A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9EB430B-9F3A-954C-9758-A531693802D5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1D4C17BA-8811-2945-996F-686BC24E57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8B8E2772-E978-8E45-95D0-68FE397F85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5781408" y="2978592"/>
            <a:ext cx="252933" cy="252933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709E54BD-47FF-CC42-9397-B04562F39E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98888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</a:t>
            </a:r>
            <a:r>
              <a:rPr lang="en-US" dirty="0" err="1"/>
              <a:t>Pregel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b="1" dirty="0"/>
              <a:t>Vertex Partitioning</a:t>
            </a:r>
          </a:p>
          <a:p>
            <a:pPr lvl="1"/>
            <a:endParaRPr lang="en-US" alt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5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4" name="组合 4"/>
          <p:cNvGrpSpPr/>
          <p:nvPr/>
        </p:nvGrpSpPr>
        <p:grpSpPr>
          <a:xfrm>
            <a:off x="2095514" y="3076552"/>
            <a:ext cx="4405312" cy="1119188"/>
            <a:chOff x="2095514" y="3357562"/>
            <a:chExt cx="4405312" cy="1119188"/>
          </a:xfrm>
        </p:grpSpPr>
        <p:cxnSp>
          <p:nvCxnSpPr>
            <p:cNvPr id="7" name="直接连接符 6"/>
            <p:cNvCxnSpPr/>
            <p:nvPr/>
          </p:nvCxnSpPr>
          <p:spPr>
            <a:xfrm rot="16200000" flipV="1">
              <a:off x="3159932" y="3740944"/>
              <a:ext cx="511175" cy="328612"/>
            </a:xfrm>
            <a:prstGeom prst="line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rot="10800000" flipV="1">
              <a:off x="2338401" y="3540125"/>
              <a:ext cx="693738" cy="255587"/>
            </a:xfrm>
            <a:prstGeom prst="line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rot="10800000">
              <a:off x="2374914" y="3905250"/>
              <a:ext cx="1095375" cy="365125"/>
            </a:xfrm>
            <a:prstGeom prst="line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rot="10800000">
              <a:off x="3689364" y="4303712"/>
              <a:ext cx="1935162" cy="3175"/>
            </a:xfrm>
            <a:prstGeom prst="line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rot="10800000">
              <a:off x="3141676" y="3503612"/>
              <a:ext cx="3213100" cy="3175"/>
            </a:xfrm>
            <a:prstGeom prst="line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/>
            <p:cNvSpPr/>
            <p:nvPr/>
          </p:nvSpPr>
          <p:spPr>
            <a:xfrm>
              <a:off x="2095514" y="3698875"/>
              <a:ext cx="315912" cy="315912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032139" y="3370262"/>
              <a:ext cx="315912" cy="31591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689364" y="3357562"/>
              <a:ext cx="315912" cy="31591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3470289" y="4160837"/>
              <a:ext cx="315912" cy="31591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68826" y="3357562"/>
              <a:ext cx="315913" cy="31591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5284801" y="3357562"/>
              <a:ext cx="315913" cy="31591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5</a:t>
              </a:r>
              <a:endPara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6184914" y="3357562"/>
              <a:ext cx="315912" cy="31591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6</a:t>
              </a:r>
              <a:endPara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4699014" y="4160837"/>
              <a:ext cx="315912" cy="31591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7</a:t>
              </a:r>
              <a:endPara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5502289" y="4160837"/>
              <a:ext cx="315912" cy="31591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zh-CN" altLang="en-US"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接连接符 20"/>
            <p:cNvCxnSpPr>
              <a:stCxn id="15" idx="0"/>
              <a:endCxn id="14" idx="4"/>
            </p:cNvCxnSpPr>
            <p:nvPr/>
          </p:nvCxnSpPr>
          <p:spPr>
            <a:xfrm rot="5400000" flipH="1" flipV="1">
              <a:off x="3493308" y="3807618"/>
              <a:ext cx="487362" cy="219075"/>
            </a:xfrm>
            <a:prstGeom prst="line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>
              <a:stCxn id="19" idx="0"/>
              <a:endCxn id="16" idx="4"/>
            </p:cNvCxnSpPr>
            <p:nvPr/>
          </p:nvCxnSpPr>
          <p:spPr>
            <a:xfrm rot="16200000" flipV="1">
              <a:off x="4498195" y="3802856"/>
              <a:ext cx="487362" cy="228600"/>
            </a:xfrm>
            <a:prstGeom prst="line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>
              <a:stCxn id="19" idx="1"/>
              <a:endCxn id="14" idx="5"/>
            </p:cNvCxnSpPr>
            <p:nvPr/>
          </p:nvCxnSpPr>
          <p:spPr>
            <a:xfrm rot="16200000" flipV="1">
              <a:off x="4062426" y="3524250"/>
              <a:ext cx="579438" cy="785812"/>
            </a:xfrm>
            <a:prstGeom prst="line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>
              <a:stCxn id="20" idx="7"/>
              <a:endCxn id="18" idx="4"/>
            </p:cNvCxnSpPr>
            <p:nvPr/>
          </p:nvCxnSpPr>
          <p:spPr>
            <a:xfrm rot="5400000" flipH="1" flipV="1">
              <a:off x="5791214" y="3654425"/>
              <a:ext cx="533400" cy="571500"/>
            </a:xfrm>
            <a:prstGeom prst="line">
              <a:avLst/>
            </a:prstGeom>
            <a:ln w="952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直接箭头连接符 24"/>
          <p:cNvCxnSpPr/>
          <p:nvPr/>
        </p:nvCxnSpPr>
        <p:spPr>
          <a:xfrm>
            <a:off x="1231874" y="4981599"/>
            <a:ext cx="328612" cy="1588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954061" y="4835549"/>
            <a:ext cx="314325" cy="315913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7" name="表格 26"/>
          <p:cNvGraphicFramePr>
            <a:graphicFrameLocks noGrp="1"/>
          </p:cNvGraphicFramePr>
          <p:nvPr/>
        </p:nvGraphicFramePr>
        <p:xfrm>
          <a:off x="1562074" y="4835549"/>
          <a:ext cx="700087" cy="314325"/>
        </p:xfrm>
        <a:graphic>
          <a:graphicData uri="http://schemas.openxmlformats.org/drawingml/2006/table">
            <a:tbl>
              <a:tblPr/>
              <a:tblGrid>
                <a:gridCol w="350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19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28" name="直接箭头连接符 27"/>
          <p:cNvCxnSpPr/>
          <p:nvPr/>
        </p:nvCxnSpPr>
        <p:spPr>
          <a:xfrm>
            <a:off x="3692499" y="4981599"/>
            <a:ext cx="328612" cy="1588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3413099" y="4835549"/>
            <a:ext cx="315912" cy="315913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0" name="表格 29"/>
          <p:cNvGraphicFramePr>
            <a:graphicFrameLocks noGrp="1"/>
          </p:cNvGraphicFramePr>
          <p:nvPr/>
        </p:nvGraphicFramePr>
        <p:xfrm>
          <a:off x="4022699" y="4835549"/>
          <a:ext cx="1050925" cy="314325"/>
        </p:xfrm>
        <a:graphic>
          <a:graphicData uri="http://schemas.openxmlformats.org/drawingml/2006/table">
            <a:tbl>
              <a:tblPr/>
              <a:tblGrid>
                <a:gridCol w="350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8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19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31" name="直接箭头连接符 30"/>
          <p:cNvCxnSpPr/>
          <p:nvPr/>
        </p:nvCxnSpPr>
        <p:spPr>
          <a:xfrm>
            <a:off x="6175349" y="4981599"/>
            <a:ext cx="328612" cy="1588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5895949" y="4835549"/>
            <a:ext cx="315912" cy="315913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3" name="表格 32"/>
          <p:cNvGraphicFramePr>
            <a:graphicFrameLocks noGrp="1"/>
          </p:cNvGraphicFramePr>
          <p:nvPr/>
        </p:nvGraphicFramePr>
        <p:xfrm>
          <a:off x="6505549" y="4835549"/>
          <a:ext cx="1400175" cy="314325"/>
        </p:xfrm>
        <a:graphic>
          <a:graphicData uri="http://schemas.openxmlformats.org/drawingml/2006/table">
            <a:tbl>
              <a:tblPr/>
              <a:tblGrid>
                <a:gridCol w="350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8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19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34" name="直接箭头连接符 33"/>
          <p:cNvCxnSpPr/>
          <p:nvPr/>
        </p:nvCxnSpPr>
        <p:spPr>
          <a:xfrm>
            <a:off x="1231874" y="5395937"/>
            <a:ext cx="328612" cy="1587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954061" y="5249887"/>
            <a:ext cx="314325" cy="315912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6" name="表格 35"/>
          <p:cNvGraphicFramePr>
            <a:graphicFrameLocks noGrp="1"/>
          </p:cNvGraphicFramePr>
          <p:nvPr/>
        </p:nvGraphicFramePr>
        <p:xfrm>
          <a:off x="1562074" y="5249887"/>
          <a:ext cx="1400175" cy="314325"/>
        </p:xfrm>
        <a:graphic>
          <a:graphicData uri="http://schemas.openxmlformats.org/drawingml/2006/table">
            <a:tbl>
              <a:tblPr/>
              <a:tblGrid>
                <a:gridCol w="350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8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19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37" name="直接箭头连接符 36"/>
          <p:cNvCxnSpPr/>
          <p:nvPr/>
        </p:nvCxnSpPr>
        <p:spPr>
          <a:xfrm>
            <a:off x="3692499" y="5395937"/>
            <a:ext cx="328612" cy="1587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椭圆 37"/>
          <p:cNvSpPr/>
          <p:nvPr/>
        </p:nvSpPr>
        <p:spPr>
          <a:xfrm>
            <a:off x="3413099" y="5249887"/>
            <a:ext cx="315912" cy="315912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9" name="表格 38"/>
          <p:cNvGraphicFramePr>
            <a:graphicFrameLocks noGrp="1"/>
          </p:cNvGraphicFramePr>
          <p:nvPr/>
        </p:nvGraphicFramePr>
        <p:xfrm>
          <a:off x="4022699" y="5249887"/>
          <a:ext cx="1050925" cy="314325"/>
        </p:xfrm>
        <a:graphic>
          <a:graphicData uri="http://schemas.openxmlformats.org/drawingml/2006/table">
            <a:tbl>
              <a:tblPr/>
              <a:tblGrid>
                <a:gridCol w="350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8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19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40" name="直接箭头连接符 39"/>
          <p:cNvCxnSpPr/>
          <p:nvPr/>
        </p:nvCxnSpPr>
        <p:spPr>
          <a:xfrm>
            <a:off x="6175349" y="5395937"/>
            <a:ext cx="328612" cy="1587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椭圆 40"/>
          <p:cNvSpPr/>
          <p:nvPr/>
        </p:nvSpPr>
        <p:spPr>
          <a:xfrm>
            <a:off x="5895949" y="5249887"/>
            <a:ext cx="315912" cy="315912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2" name="表格 41"/>
          <p:cNvGraphicFramePr>
            <a:graphicFrameLocks noGrp="1"/>
          </p:cNvGraphicFramePr>
          <p:nvPr/>
        </p:nvGraphicFramePr>
        <p:xfrm>
          <a:off x="6505549" y="5249887"/>
          <a:ext cx="700087" cy="314325"/>
        </p:xfrm>
        <a:graphic>
          <a:graphicData uri="http://schemas.openxmlformats.org/drawingml/2006/table">
            <a:tbl>
              <a:tblPr/>
              <a:tblGrid>
                <a:gridCol w="350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19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43" name="直接箭头连接符 42"/>
          <p:cNvCxnSpPr/>
          <p:nvPr/>
        </p:nvCxnSpPr>
        <p:spPr>
          <a:xfrm>
            <a:off x="1231874" y="5821387"/>
            <a:ext cx="328612" cy="1587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/>
          <p:cNvSpPr/>
          <p:nvPr/>
        </p:nvSpPr>
        <p:spPr>
          <a:xfrm>
            <a:off x="954061" y="5675337"/>
            <a:ext cx="314325" cy="315912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5" name="表格 44"/>
          <p:cNvGraphicFramePr>
            <a:graphicFrameLocks noGrp="1"/>
          </p:cNvGraphicFramePr>
          <p:nvPr/>
        </p:nvGraphicFramePr>
        <p:xfrm>
          <a:off x="1562074" y="5675337"/>
          <a:ext cx="700087" cy="314325"/>
        </p:xfrm>
        <a:graphic>
          <a:graphicData uri="http://schemas.openxmlformats.org/drawingml/2006/table">
            <a:tbl>
              <a:tblPr/>
              <a:tblGrid>
                <a:gridCol w="350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19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46" name="直接箭头连接符 45"/>
          <p:cNvCxnSpPr/>
          <p:nvPr/>
        </p:nvCxnSpPr>
        <p:spPr>
          <a:xfrm>
            <a:off x="3706786" y="5821387"/>
            <a:ext cx="328613" cy="1587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椭圆 46"/>
          <p:cNvSpPr/>
          <p:nvPr/>
        </p:nvSpPr>
        <p:spPr>
          <a:xfrm>
            <a:off x="3413099" y="5675337"/>
            <a:ext cx="315912" cy="315912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endParaRPr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8" name="表格 47"/>
          <p:cNvGraphicFramePr>
            <a:graphicFrameLocks noGrp="1"/>
          </p:cNvGraphicFramePr>
          <p:nvPr/>
        </p:nvGraphicFramePr>
        <p:xfrm>
          <a:off x="4022699" y="5675337"/>
          <a:ext cx="1400175" cy="314325"/>
        </p:xfrm>
        <a:graphic>
          <a:graphicData uri="http://schemas.openxmlformats.org/drawingml/2006/table">
            <a:tbl>
              <a:tblPr/>
              <a:tblGrid>
                <a:gridCol w="350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8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19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49" name="直接箭头连接符 48"/>
          <p:cNvCxnSpPr/>
          <p:nvPr/>
        </p:nvCxnSpPr>
        <p:spPr>
          <a:xfrm>
            <a:off x="6189636" y="5821387"/>
            <a:ext cx="328613" cy="1587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椭圆 49"/>
          <p:cNvSpPr/>
          <p:nvPr/>
        </p:nvSpPr>
        <p:spPr>
          <a:xfrm>
            <a:off x="5895949" y="5675337"/>
            <a:ext cx="315912" cy="315912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1" name="表格 50"/>
          <p:cNvGraphicFramePr>
            <a:graphicFrameLocks noGrp="1"/>
          </p:cNvGraphicFramePr>
          <p:nvPr/>
        </p:nvGraphicFramePr>
        <p:xfrm>
          <a:off x="6505549" y="5675337"/>
          <a:ext cx="700087" cy="314325"/>
        </p:xfrm>
        <a:graphic>
          <a:graphicData uri="http://schemas.openxmlformats.org/drawingml/2006/table">
            <a:tbl>
              <a:tblPr/>
              <a:tblGrid>
                <a:gridCol w="350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19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95000"/>
                        <a:buFont typeface="Wingdings 2" panose="05020102010507070707" pitchFamily="18" charset="2"/>
                        <a:defRPr sz="22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5000"/>
                        <a:buFont typeface="Wingdings 2" panose="05020102010507070707" pitchFamily="18" charset="2"/>
                        <a:defRPr sz="20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 2" panose="05020102010507070707" pitchFamily="18" charset="2"/>
                        <a:defRPr sz="1900"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rgbClr val="0BD0D9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10CF9B"/>
                        </a:buClr>
                        <a:buSzPct val="65000"/>
                        <a:buFont typeface="Wingdings 2" panose="05020102010507070707" pitchFamily="18" charset="2"/>
                        <a:defRPr>
                          <a:solidFill>
                            <a:schemeClr val="tx1"/>
                          </a:solidFill>
                          <a:latin typeface="Constantia" panose="02030602050306030303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2" name="矩形 51"/>
          <p:cNvSpPr/>
          <p:nvPr/>
        </p:nvSpPr>
        <p:spPr>
          <a:xfrm>
            <a:off x="785786" y="4713311"/>
            <a:ext cx="2336800" cy="1649389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Constantia" panose="02030602050306030303" pitchFamily="18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3268636" y="4713311"/>
            <a:ext cx="2336800" cy="1649389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Constantia" panose="02030602050306030303" pitchFamily="18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5751486" y="4713311"/>
            <a:ext cx="2336800" cy="1649389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Constantia" panose="02030602050306030303" pitchFamily="18" charset="0"/>
            </a:endParaRPr>
          </a:p>
        </p:txBody>
      </p:sp>
      <p:sp>
        <p:nvSpPr>
          <p:cNvPr id="55" name="矩形 84"/>
          <p:cNvSpPr>
            <a:spLocks noChangeArrowheads="1"/>
          </p:cNvSpPr>
          <p:nvPr/>
        </p:nvSpPr>
        <p:spPr bwMode="auto">
          <a:xfrm>
            <a:off x="2571736" y="5915049"/>
            <a:ext cx="4540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矩形 86"/>
          <p:cNvSpPr>
            <a:spLocks noChangeArrowheads="1"/>
          </p:cNvSpPr>
          <p:nvPr/>
        </p:nvSpPr>
        <p:spPr bwMode="auto">
          <a:xfrm>
            <a:off x="5054586" y="5915049"/>
            <a:ext cx="4540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i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aseline="-25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矩形 87"/>
          <p:cNvSpPr>
            <a:spLocks noChangeArrowheads="1"/>
          </p:cNvSpPr>
          <p:nvPr/>
        </p:nvSpPr>
        <p:spPr bwMode="auto">
          <a:xfrm>
            <a:off x="7537436" y="5915049"/>
            <a:ext cx="4540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i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baseline="-25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下箭头 57"/>
          <p:cNvSpPr/>
          <p:nvPr/>
        </p:nvSpPr>
        <p:spPr>
          <a:xfrm>
            <a:off x="4205235" y="4211626"/>
            <a:ext cx="438203" cy="365124"/>
          </a:xfrm>
          <a:prstGeom prst="downArrow">
            <a:avLst/>
          </a:prstGeom>
          <a:solidFill>
            <a:srgbClr val="0070C0">
              <a:alpha val="70000"/>
            </a:srgbClr>
          </a:solidFill>
          <a:ln>
            <a:noFill/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283021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50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46366D9-FF3C-4D4C-919C-1D85A1DEA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1E9066E-B38B-CD4C-ACFE-4D38B3D56E3D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B78C2D0-989F-344D-A978-1BF5C3F3D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E66F94CA-3380-B04F-878C-C86C681EC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633235F2-C903-1A4C-8362-DD0CE86201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45EC111F-BADD-C944-8A00-AEA8A5908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566A9E54-C6C1-994E-A9E5-9CC7790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0D1742-6B05-734A-B019-34394FD06057}"/>
              </a:ext>
            </a:extLst>
          </p:cNvPr>
          <p:cNvCxnSpPr>
            <a:cxnSpLocks/>
          </p:cNvCxnSpPr>
          <p:nvPr/>
        </p:nvCxnSpPr>
        <p:spPr>
          <a:xfrm>
            <a:off x="4983488" y="2839540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7331E65-8E3C-1E47-A5A0-FBB9D0A0B2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0027ABA-B8DF-9C4D-9F3B-70B79C15DA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9EEAD4E9-9205-B748-9AB8-ECA1F586D6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2618428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F58DFC-FD2B-D54B-8935-9379C5FB12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2BF6B5B-F833-AD4E-99EE-E2ECCA930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BF1285E-C9DC-9C44-ACC7-B27842296B2D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3484B37F-BFDD-384D-972A-300DB493B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50C6D13-99AF-8944-A6BB-D91587FB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D81D5E6-8C46-B347-A8D4-A7ED28C2F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55FB2B2D-D2B4-F048-B6D5-E3C410103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DD003E1E-7977-1243-83CA-C623A631B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24C6B268-1576-8A4F-A6D3-C65D8EA3B7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45155" y="2822020"/>
            <a:ext cx="509656" cy="509656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A15664D7-2388-2D49-A4EC-EE600C1D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6E295F4C-B07C-844C-A09D-8B49B42A671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7B7BBA2F-1006-7D47-AFCA-199FAC98BFC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3737266"/>
            <a:ext cx="509656" cy="5096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31D23865-B366-774B-9270-B04431F4D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73F73E6F-9E4D-DA48-BEBC-1B3B5002813E}"/>
              </a:ext>
            </a:extLst>
          </p:cNvPr>
          <p:cNvSpPr/>
          <p:nvPr/>
        </p:nvSpPr>
        <p:spPr>
          <a:xfrm>
            <a:off x="5567638" y="2017138"/>
            <a:ext cx="13997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C5846163-0EFC-3144-9DC2-9FB718BA3C5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085184"/>
            <a:ext cx="231180" cy="18494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E317F37-B39B-0D42-8CD2-3B9AA5E8624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085184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96E6C733-A7C1-EE4A-B1D4-B8EF0C133B6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085184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FDDAF6E-55E2-A74E-BADB-AB503F0480E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085184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46EA97B-92D5-2C4E-94E5-6D42AD7E597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21901" y="5085184"/>
            <a:ext cx="231180" cy="18494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7942D649-6AA6-BA43-B4F7-79D74A7B6C4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1496" y="5085184"/>
            <a:ext cx="231180" cy="18494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B8849CC-1793-894C-8E52-65ED715549B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49337" y="5085184"/>
            <a:ext cx="231180" cy="18494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18ADA85F-B48C-0A4A-8718-C9196042483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48932" y="5085184"/>
            <a:ext cx="231180" cy="184944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D83E93B-9F54-2244-A69D-4C2AFE496D8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88224" y="5085184"/>
            <a:ext cx="231180" cy="184944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A2AF24F-B661-4143-8F2B-72BB89533A8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87819" y="5085184"/>
            <a:ext cx="231180" cy="18494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3980D83C-D963-B747-B2A2-DDCDCA76BC8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15660" y="5085184"/>
            <a:ext cx="231180" cy="184944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2992B3B-A158-7F4A-A9DF-E7F09742134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15255" y="5085184"/>
            <a:ext cx="231180" cy="184944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CE3F0BF7-07CD-554E-83D4-07BD6A40ABC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1ABA368E-F945-594D-BE24-F5487033523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2C7D5D4-AC6D-4146-99B5-E512C4399F5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51238" y="4647536"/>
            <a:ext cx="509656" cy="50965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6AA55D7-06BD-F542-B310-427C8594E50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20ED8300-3B49-C349-9FC3-019C56B60730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BBD8511-DE18-5E40-B71F-42DCC62E28A0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38D00A0-1F2A-AD44-A82C-5812D25AE799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6A1E3A8-1938-9547-B717-CE5CE8B7900A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6C7C4D8-ED15-334B-B94B-C5A9C3D669AE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961E29EF-02CF-EA4D-9591-1B83B63BA0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009DBF79-26E1-F34B-8E8C-BB46D7EBD0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5781408" y="2978592"/>
            <a:ext cx="252933" cy="252933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21E1AA98-510B-484E-8296-0CE1CCE719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999540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51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46366D9-FF3C-4D4C-919C-1D85A1DEA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1E9066E-B38B-CD4C-ACFE-4D38B3D56E3D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B78C2D0-989F-344D-A978-1BF5C3F3D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E66F94CA-3380-B04F-878C-C86C681EC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633235F2-C903-1A4C-8362-DD0CE86201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45EC111F-BADD-C944-8A00-AEA8A5908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566A9E54-C6C1-994E-A9E5-9CC7790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0D1742-6B05-734A-B019-34394FD06057}"/>
              </a:ext>
            </a:extLst>
          </p:cNvPr>
          <p:cNvCxnSpPr>
            <a:cxnSpLocks/>
          </p:cNvCxnSpPr>
          <p:nvPr/>
        </p:nvCxnSpPr>
        <p:spPr>
          <a:xfrm>
            <a:off x="4983488" y="2839540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7331E65-8E3C-1E47-A5A0-FBB9D0A0B2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0027ABA-B8DF-9C4D-9F3B-70B79C15DA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9EEAD4E9-9205-B748-9AB8-ECA1F586D6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2618428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F58DFC-FD2B-D54B-8935-9379C5FB12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2BF6B5B-F833-AD4E-99EE-E2ECCA930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BF1285E-C9DC-9C44-ACC7-B27842296B2D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3484B37F-BFDD-384D-972A-300DB493B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50C6D13-99AF-8944-A6BB-D91587FB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D81D5E6-8C46-B347-A8D4-A7ED28C2F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55FB2B2D-D2B4-F048-B6D5-E3C410103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DD003E1E-7977-1243-83CA-C623A631B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24C6B268-1576-8A4F-A6D3-C65D8EA3B7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45155" y="2822020"/>
            <a:ext cx="509656" cy="509656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A15664D7-2388-2D49-A4EC-EE600C1D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6E295F4C-B07C-844C-A09D-8B49B42A671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7B7BBA2F-1006-7D47-AFCA-199FAC98BFC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3737266"/>
            <a:ext cx="509656" cy="5096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31D23865-B366-774B-9270-B04431F4D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BE8235D4-259C-9D4B-B034-43657929337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7F54AFEA-B087-B346-B3C7-133151D114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5504629"/>
            <a:ext cx="509656" cy="509656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37A635D-69CB-7F41-85C0-8EAF89FCBAF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79971" y="5721044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14D96B5-6706-E249-979F-1C3251471B9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79566" y="5721044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791C45F2-A500-E145-984E-89126E843DE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07407" y="5721044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E66AA82-E974-A846-B8D6-7220AAC718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07002" y="5721044"/>
            <a:ext cx="231180" cy="18494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E90AACB-404F-4144-B8D1-65E1416CF21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30104" y="5692954"/>
            <a:ext cx="231180" cy="18494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F45C97BA-93F5-DA4A-AE28-FD07CC715C4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9699" y="5692954"/>
            <a:ext cx="231180" cy="18494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D0BF6D7-C554-8347-8C75-0B19BEDBD77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7540" y="5692954"/>
            <a:ext cx="231180" cy="184944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E23CE9C6-1709-F04C-B0F2-728ADB9B230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7135" y="5692954"/>
            <a:ext cx="231180" cy="184944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6300A0F5-C974-9541-B908-BADA6DEF15C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90496" y="5692954"/>
            <a:ext cx="231180" cy="18494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89A9122E-946F-E94A-B4CC-49D7FAFF9BE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90091" y="5692954"/>
            <a:ext cx="231180" cy="184944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6AC05AEC-0132-E04D-B65B-25106B0869A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17932" y="5692954"/>
            <a:ext cx="231180" cy="184944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3F53FAA7-5021-294F-A4B9-6AAE4202F35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17527" y="5692954"/>
            <a:ext cx="231180" cy="184944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24310D11-A251-2042-978C-591BC935A3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5525254"/>
            <a:ext cx="509656" cy="50965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1CC2295-00D0-F34C-B515-67114C1A1C7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5485127"/>
            <a:ext cx="509656" cy="50965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E0C636-9952-4041-AE39-E66D005F389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2939CA8B-311F-584D-9E55-EE7EC596E0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51238" y="4647536"/>
            <a:ext cx="509656" cy="50965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B5C0DAB7-3C1B-3E43-855A-E221FDF95F3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8B04CE85-D501-0A46-A197-D218CA542A33}"/>
              </a:ext>
            </a:extLst>
          </p:cNvPr>
          <p:cNvSpPr/>
          <p:nvPr/>
        </p:nvSpPr>
        <p:spPr>
          <a:xfrm>
            <a:off x="4355218" y="2031231"/>
            <a:ext cx="42306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Compute,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send &amp;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log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messages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9107996-04CD-7C4A-9D94-CBE62E46FC4A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4F5F299-6695-D048-8836-5F8FB72BCE5E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F738DC0-6084-DF45-B02E-2F08356DECDB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CB3CDE3-1929-9040-B8A5-1DDB1603F570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8A1BB28-0D3E-C647-9356-FD968D662DB3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A5DBD274-7D57-884F-BA4F-71B77F9C26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442A8F34-0CB8-4F48-8786-06EAF7C91C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5781408" y="2978592"/>
            <a:ext cx="252933" cy="252933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C2EA575E-399F-414B-A34B-B88C14B7D3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40998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52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46366D9-FF3C-4D4C-919C-1D85A1DEA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1E9066E-B38B-CD4C-ACFE-4D38B3D56E3D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B78C2D0-989F-344D-A978-1BF5C3F3D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E66F94CA-3380-B04F-878C-C86C681EC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633235F2-C903-1A4C-8362-DD0CE86201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45EC111F-BADD-C944-8A00-AEA8A5908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566A9E54-C6C1-994E-A9E5-9CC7790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0D1742-6B05-734A-B019-34394FD06057}"/>
              </a:ext>
            </a:extLst>
          </p:cNvPr>
          <p:cNvCxnSpPr>
            <a:cxnSpLocks/>
          </p:cNvCxnSpPr>
          <p:nvPr/>
        </p:nvCxnSpPr>
        <p:spPr>
          <a:xfrm>
            <a:off x="4983488" y="2839540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7331E65-8E3C-1E47-A5A0-FBB9D0A0B2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0027ABA-B8DF-9C4D-9F3B-70B79C15DA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9EEAD4E9-9205-B748-9AB8-ECA1F586D6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2618428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F58DFC-FD2B-D54B-8935-9379C5FB12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2BF6B5B-F833-AD4E-99EE-E2ECCA930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BF1285E-C9DC-9C44-ACC7-B27842296B2D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3484B37F-BFDD-384D-972A-300DB493B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50C6D13-99AF-8944-A6BB-D91587FB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D81D5E6-8C46-B347-A8D4-A7ED28C2F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55FB2B2D-D2B4-F048-B6D5-E3C410103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DD003E1E-7977-1243-83CA-C623A631B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24C6B268-1576-8A4F-A6D3-C65D8EA3B7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45155" y="2822020"/>
            <a:ext cx="509656" cy="509656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A15664D7-2388-2D49-A4EC-EE600C1D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6E295F4C-B07C-844C-A09D-8B49B42A671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7B7BBA2F-1006-7D47-AFCA-199FAC98BFC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3737266"/>
            <a:ext cx="509656" cy="5096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31D23865-B366-774B-9270-B04431F4D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BE8235D4-259C-9D4B-B034-43657929337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7F54AFEA-B087-B346-B3C7-133151D114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5504629"/>
            <a:ext cx="509656" cy="50965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24310D11-A251-2042-978C-591BC935A3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5525254"/>
            <a:ext cx="509656" cy="50965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1CC2295-00D0-F34C-B515-67114C1A1C7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5485127"/>
            <a:ext cx="509656" cy="50965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E0C636-9952-4041-AE39-E66D005F389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2939CA8B-311F-584D-9E55-EE7EC596E0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51238" y="4647536"/>
            <a:ext cx="509656" cy="50965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B5C0DAB7-3C1B-3E43-855A-E221FDF95F3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33CD80E7-FE52-8F4F-A47F-0D6A19C2065C}"/>
              </a:ext>
            </a:extLst>
          </p:cNvPr>
          <p:cNvSpPr/>
          <p:nvPr/>
        </p:nvSpPr>
        <p:spPr>
          <a:xfrm>
            <a:off x="4241955" y="2017138"/>
            <a:ext cx="4051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Shuffling,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 and crash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375985CC-9E84-AE48-A7D9-02ED2593B16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980360"/>
            <a:ext cx="231180" cy="184944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013D976A-83FA-BF48-836B-96ABBDDD8C5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980360"/>
            <a:ext cx="231180" cy="184944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4D74B37C-C67D-CA45-86FE-0AC20F76ABE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980360"/>
            <a:ext cx="231180" cy="184944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9CD235FE-7538-AE40-B5D9-3571D848562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980360"/>
            <a:ext cx="231180" cy="184944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DAD56F00-29DE-D847-B379-7599F3005CA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21901" y="5980360"/>
            <a:ext cx="231180" cy="184944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4A2FB01B-BE31-0340-896A-DE22B621CD9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1496" y="5980360"/>
            <a:ext cx="231180" cy="184944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19CC812D-C254-CB40-ADD1-4CF359B5D6D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49337" y="5980360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AFC3D7F4-13F7-6D4D-B283-ED410C191CB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48932" y="5980360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FCBBAEB7-FC4B-C647-A75D-71C7DED6E30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88224" y="5980360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34DB9F29-66F5-3E49-BD48-E5E2F0B5AB2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87819" y="5980360"/>
            <a:ext cx="231180" cy="184944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7A24D6D6-2E3B-114A-87C7-8F1A8AAD8AA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15660" y="5980360"/>
            <a:ext cx="231180" cy="184944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5E5161FA-FC9C-4D4E-8F34-ED68401CAC1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15255" y="5980360"/>
            <a:ext cx="231180" cy="184944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03B88BC1-FABB-DC47-AFEB-50DA9C01AF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5682308" y="6283665"/>
            <a:ext cx="252933" cy="252933"/>
          </a:xfrm>
          <a:prstGeom prst="rect">
            <a:avLst/>
          </a:prstGeom>
        </p:spPr>
      </p:pic>
      <p:sp>
        <p:nvSpPr>
          <p:cNvPr id="102" name="Rectangle 101">
            <a:extLst>
              <a:ext uri="{FF2B5EF4-FFF2-40B4-BE49-F238E27FC236}">
                <a16:creationId xmlns:a16="http://schemas.microsoft.com/office/drawing/2014/main" id="{8710DE6D-64B8-B346-A1ED-0C07A5AF681A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7886BF0-CBD0-9B45-A0D0-A71331828ACF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B2A824B-0558-904A-ADBD-1476E19A15A3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004D81AD-2FAA-694D-9085-BF87FBEA26D2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E3D41B61-5E1C-CF49-90E4-79945EE3F5C7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107" name="Picture 106">
            <a:extLst>
              <a:ext uri="{FF2B5EF4-FFF2-40B4-BE49-F238E27FC236}">
                <a16:creationId xmlns:a16="http://schemas.microsoft.com/office/drawing/2014/main" id="{9E1E4CFF-99BC-A946-981A-D5B9EE300F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137FA91D-2F05-AC47-BFDF-76C61D7C31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5781408" y="2978592"/>
            <a:ext cx="252933" cy="252933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57E39CF8-DA7F-9843-B72D-024149C090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45135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5C192FD7-4679-4746-B065-7A5271B9F135}"/>
              </a:ext>
            </a:extLst>
          </p:cNvPr>
          <p:cNvCxnSpPr>
            <a:cxnSpLocks/>
          </p:cNvCxnSpPr>
          <p:nvPr/>
        </p:nvCxnSpPr>
        <p:spPr>
          <a:xfrm>
            <a:off x="5682308" y="3645024"/>
            <a:ext cx="2708619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triangl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53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46366D9-FF3C-4D4C-919C-1D85A1DEA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1E9066E-B38B-CD4C-ACFE-4D38B3D56E3D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B78C2D0-989F-344D-A978-1BF5C3F3D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E66F94CA-3380-B04F-878C-C86C681EC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633235F2-C903-1A4C-8362-DD0CE86201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45EC111F-BADD-C944-8A00-AEA8A5908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566A9E54-C6C1-994E-A9E5-9CC7790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0D1742-6B05-734A-B019-34394FD06057}"/>
              </a:ext>
            </a:extLst>
          </p:cNvPr>
          <p:cNvCxnSpPr>
            <a:cxnSpLocks/>
            <a:stCxn id="92" idx="0"/>
          </p:cNvCxnSpPr>
          <p:nvPr/>
        </p:nvCxnSpPr>
        <p:spPr>
          <a:xfrm>
            <a:off x="4973229" y="3501008"/>
            <a:ext cx="10259" cy="328145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7331E65-8E3C-1E47-A5A0-FBB9D0A0B2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0027ABA-B8DF-9C4D-9F3B-70B79C15DA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F58DFC-FD2B-D54B-8935-9379C5FB12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2BF6B5B-F833-AD4E-99EE-E2ECCA930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BF1285E-C9DC-9C44-ACC7-B27842296B2D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3484B37F-BFDD-384D-972A-300DB493B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50C6D13-99AF-8944-A6BB-D91587FB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D81D5E6-8C46-B347-A8D4-A7ED28C2F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55FB2B2D-D2B4-F048-B6D5-E3C410103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DD003E1E-7977-1243-83CA-C623A631B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A15664D7-2388-2D49-A4EC-EE600C1D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6E295F4C-B07C-844C-A09D-8B49B42A671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31D23865-B366-774B-9270-B04431F4D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BE8235D4-259C-9D4B-B034-43657929337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7F54AFEA-B087-B346-B3C7-133151D114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5504629"/>
            <a:ext cx="509656" cy="50965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1CC2295-00D0-F34C-B515-67114C1A1C7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5485127"/>
            <a:ext cx="509656" cy="50965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E0C636-9952-4041-AE39-E66D005F389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B5C0DAB7-3C1B-3E43-855A-E221FDF95F3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97D304F3-EE3C-394D-B4A2-90116F1B76B2}"/>
              </a:ext>
            </a:extLst>
          </p:cNvPr>
          <p:cNvCxnSpPr>
            <a:cxnSpLocks/>
          </p:cNvCxnSpPr>
          <p:nvPr/>
        </p:nvCxnSpPr>
        <p:spPr>
          <a:xfrm>
            <a:off x="5682308" y="3377456"/>
            <a:ext cx="2708619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triangl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6" name="Picture 105">
            <a:extLst>
              <a:ext uri="{FF2B5EF4-FFF2-40B4-BE49-F238E27FC236}">
                <a16:creationId xmlns:a16="http://schemas.microsoft.com/office/drawing/2014/main" id="{43D481E1-C9D6-F248-B3EB-1BFCA8872E8A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21901" y="3284984"/>
            <a:ext cx="231180" cy="184944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4FEE0688-154C-B14E-8874-3CA0BDBA457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1496" y="3284984"/>
            <a:ext cx="231180" cy="184944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850FF9D8-88FC-4F49-BC96-7A081C8BB471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49337" y="3284984"/>
            <a:ext cx="231180" cy="184944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B76513DB-FFF7-9C42-A2DE-2DF291A2DF5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48932" y="3284984"/>
            <a:ext cx="231180" cy="184944"/>
          </a:xfrm>
          <a:prstGeom prst="rect">
            <a:avLst/>
          </a:prstGeom>
        </p:spPr>
      </p:pic>
      <p:sp>
        <p:nvSpPr>
          <p:cNvPr id="121" name="Rectangle 120">
            <a:extLst>
              <a:ext uri="{FF2B5EF4-FFF2-40B4-BE49-F238E27FC236}">
                <a16:creationId xmlns:a16="http://schemas.microsoft.com/office/drawing/2014/main" id="{298AB108-F26F-D143-BD76-5D15E9C89962}"/>
              </a:ext>
            </a:extLst>
          </p:cNvPr>
          <p:cNvSpPr/>
          <p:nvPr/>
        </p:nvSpPr>
        <p:spPr>
          <a:xfrm>
            <a:off x="3412402" y="1604834"/>
            <a:ext cx="42333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Only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respawned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worker(s)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loads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checkpoint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F5F9FF5C-17AE-1A45-986A-9DA070713C51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3AE0B6E3-92B8-814F-BBF9-1C1D1F986D3F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927B67DA-F07D-774A-AE0E-D5E9D3F281DD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96269FEA-A103-D941-B28A-AD28F15B1D07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A3797CF6-1890-224E-97E6-0E5CAF0F3434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135" name="Picture 134">
            <a:extLst>
              <a:ext uri="{FF2B5EF4-FFF2-40B4-BE49-F238E27FC236}">
                <a16:creationId xmlns:a16="http://schemas.microsoft.com/office/drawing/2014/main" id="{7B66CCF8-E13A-2E44-BCD0-BC322BE134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0B3DBCFC-06F7-0142-9A91-766DC20702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156430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54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46366D9-FF3C-4D4C-919C-1D85A1DEA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1E9066E-B38B-CD4C-ACFE-4D38B3D56E3D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B78C2D0-989F-344D-A978-1BF5C3F3D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E66F94CA-3380-B04F-878C-C86C681EC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633235F2-C903-1A4C-8362-DD0CE86201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45EC111F-BADD-C944-8A00-AEA8A5908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566A9E54-C6C1-994E-A9E5-9CC7790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0D1742-6B05-734A-B019-34394FD06057}"/>
              </a:ext>
            </a:extLst>
          </p:cNvPr>
          <p:cNvCxnSpPr>
            <a:cxnSpLocks/>
            <a:stCxn id="92" idx="0"/>
          </p:cNvCxnSpPr>
          <p:nvPr/>
        </p:nvCxnSpPr>
        <p:spPr>
          <a:xfrm>
            <a:off x="4973229" y="3501008"/>
            <a:ext cx="10259" cy="328145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7331E65-8E3C-1E47-A5A0-FBB9D0A0B2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0027ABA-B8DF-9C4D-9F3B-70B79C15DA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F58DFC-FD2B-D54B-8935-9379C5FB12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2BF6B5B-F833-AD4E-99EE-E2ECCA930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BF1285E-C9DC-9C44-ACC7-B27842296B2D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3484B37F-BFDD-384D-972A-300DB493B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50C6D13-99AF-8944-A6BB-D91587FB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D81D5E6-8C46-B347-A8D4-A7ED28C2F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55FB2B2D-D2B4-F048-B6D5-E3C410103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DD003E1E-7977-1243-83CA-C623A631B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A15664D7-2388-2D49-A4EC-EE600C1D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6E295F4C-B07C-844C-A09D-8B49B42A671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31D23865-B366-774B-9270-B04431F4D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BE8235D4-259C-9D4B-B034-43657929337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7F54AFEA-B087-B346-B3C7-133151D114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5504629"/>
            <a:ext cx="509656" cy="50965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1CC2295-00D0-F34C-B515-67114C1A1C7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5485127"/>
            <a:ext cx="509656" cy="50965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E0C636-9952-4041-AE39-E66D005F389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B5C0DAB7-3C1B-3E43-855A-E221FDF95F3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33CD80E7-FE52-8F4F-A47F-0D6A19C2065C}"/>
              </a:ext>
            </a:extLst>
          </p:cNvPr>
          <p:cNvSpPr/>
          <p:nvPr/>
        </p:nvSpPr>
        <p:spPr>
          <a:xfrm>
            <a:off x="3713040" y="1695973"/>
            <a:ext cx="51074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Only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respawned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worker(s)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computes</a:t>
            </a:r>
          </a:p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and writes message logs</a:t>
            </a:r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645BEFFD-D064-C34C-913C-18ACFC524B0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30104" y="3884732"/>
            <a:ext cx="231180" cy="184944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5789CBF5-F8B3-3445-94A3-29E01049056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9699" y="3884732"/>
            <a:ext cx="231180" cy="184944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50236538-1C2A-1044-B7D1-7D0BC184C6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7540" y="3884732"/>
            <a:ext cx="231180" cy="184944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ADB98B5E-75BF-0846-B2E1-E0D80E464AC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7135" y="3884732"/>
            <a:ext cx="231180" cy="184944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2E8589BF-1762-CE4E-9E2D-6230F27669E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3717032"/>
            <a:ext cx="509656" cy="509656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834D0ED7-49A5-204A-BF96-BC90BCDB2FE8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0DE4FC7-C9DB-0940-97A3-2FAD8FEDE348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2F87070-174B-0D42-A28E-445192569F1A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AA31507-BAF1-BF4C-ADA1-E8C983A6D831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AAD6A76-7DBA-CF44-83E8-5BEA99530D68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9160ECF8-36F2-E94F-9A65-2B714BEB3C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F092B1A9-D7D0-0A41-A544-D06E9335E6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30915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55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46366D9-FF3C-4D4C-919C-1D85A1DEA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1E9066E-B38B-CD4C-ACFE-4D38B3D56E3D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B78C2D0-989F-344D-A978-1BF5C3F3D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E66F94CA-3380-B04F-878C-C86C681EC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633235F2-C903-1A4C-8362-DD0CE86201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45EC111F-BADD-C944-8A00-AEA8A5908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566A9E54-C6C1-994E-A9E5-9CC7790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0D1742-6B05-734A-B019-34394FD06057}"/>
              </a:ext>
            </a:extLst>
          </p:cNvPr>
          <p:cNvCxnSpPr>
            <a:cxnSpLocks/>
            <a:stCxn id="92" idx="0"/>
          </p:cNvCxnSpPr>
          <p:nvPr/>
        </p:nvCxnSpPr>
        <p:spPr>
          <a:xfrm>
            <a:off x="4973229" y="3501008"/>
            <a:ext cx="10259" cy="328145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7331E65-8E3C-1E47-A5A0-FBB9D0A0B2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0027ABA-B8DF-9C4D-9F3B-70B79C15DA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F58DFC-FD2B-D54B-8935-9379C5FB12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2BF6B5B-F833-AD4E-99EE-E2ECCA930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BF1285E-C9DC-9C44-ACC7-B27842296B2D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3484B37F-BFDD-384D-972A-300DB493B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50C6D13-99AF-8944-A6BB-D91587FB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D81D5E6-8C46-B347-A8D4-A7ED28C2F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55FB2B2D-D2B4-F048-B6D5-E3C410103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DD003E1E-7977-1243-83CA-C623A631B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A15664D7-2388-2D49-A4EC-EE600C1D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6E295F4C-B07C-844C-A09D-8B49B42A671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31D23865-B366-774B-9270-B04431F4D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BE8235D4-259C-9D4B-B034-43657929337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7F54AFEA-B087-B346-B3C7-133151D114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5504629"/>
            <a:ext cx="509656" cy="50965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1CC2295-00D0-F34C-B515-67114C1A1C7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5485127"/>
            <a:ext cx="509656" cy="50965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E0C636-9952-4041-AE39-E66D005F389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B5C0DAB7-3C1B-3E43-855A-E221FDF95F3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645BEFFD-D064-C34C-913C-18ACFC524B0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30104" y="3884732"/>
            <a:ext cx="231180" cy="184944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5789CBF5-F8B3-3445-94A3-29E01049056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9699" y="3884732"/>
            <a:ext cx="231180" cy="184944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50236538-1C2A-1044-B7D1-7D0BC184C6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7540" y="3884732"/>
            <a:ext cx="231180" cy="184944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ADB98B5E-75BF-0846-B2E1-E0D80E464AC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7135" y="3884732"/>
            <a:ext cx="231180" cy="184944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2E8589BF-1762-CE4E-9E2D-6230F27669E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3717032"/>
            <a:ext cx="509656" cy="509656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834D0ED7-49A5-204A-BF96-BC90BCDB2FE8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0DE4FC7-C9DB-0940-97A3-2FAD8FEDE348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2F87070-174B-0D42-A28E-445192569F1A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AA31507-BAF1-BF4C-ADA1-E8C983A6D831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AAD6A76-7DBA-CF44-83E8-5BEA99530D68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2E3B6-3AF3-0B47-9B40-C7BF56A1F98C}"/>
              </a:ext>
            </a:extLst>
          </p:cNvPr>
          <p:cNvSpPr/>
          <p:nvPr/>
        </p:nvSpPr>
        <p:spPr>
          <a:xfrm>
            <a:off x="3447719" y="3672871"/>
            <a:ext cx="620225" cy="62022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500C0B7-B9DE-7642-A4B1-CCBD92967246}"/>
              </a:ext>
            </a:extLst>
          </p:cNvPr>
          <p:cNvSpPr/>
          <p:nvPr/>
        </p:nvSpPr>
        <p:spPr>
          <a:xfrm>
            <a:off x="7758243" y="3639644"/>
            <a:ext cx="620225" cy="62022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286DA32-6532-3047-98FE-23F2BF4C05E3}"/>
              </a:ext>
            </a:extLst>
          </p:cNvPr>
          <p:cNvSpPr/>
          <p:nvPr/>
        </p:nvSpPr>
        <p:spPr>
          <a:xfrm>
            <a:off x="4341046" y="3839718"/>
            <a:ext cx="1329123" cy="27920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C0CA2538-D546-4845-B147-F7EE6BBC0F2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30104" y="4187187"/>
            <a:ext cx="231180" cy="18494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300A31F-E551-7C4A-9744-3FE11EE3B50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9699" y="4187187"/>
            <a:ext cx="231180" cy="184944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23F3C0CB-D096-1D45-BD04-3E3DF84BE5D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7540" y="4187187"/>
            <a:ext cx="231180" cy="18494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9E882BF-A31B-2C41-9CA4-946CF89E4A1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7135" y="4187187"/>
            <a:ext cx="231180" cy="184944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39CEAF7E-AEB9-BB4C-82A0-CE323F8039BB}"/>
              </a:ext>
            </a:extLst>
          </p:cNvPr>
          <p:cNvSpPr/>
          <p:nvPr/>
        </p:nvSpPr>
        <p:spPr>
          <a:xfrm>
            <a:off x="3707904" y="2023554"/>
            <a:ext cx="51766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Only send those </a:t>
            </a:r>
            <a:r>
              <a:rPr lang="en-US" altLang="zh-CN" sz="2000" b="1" dirty="0" err="1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msgs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to respawned worker(s)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631D81F-4E18-2046-9E38-714183C42638}"/>
              </a:ext>
            </a:extLst>
          </p:cNvPr>
          <p:cNvSpPr/>
          <p:nvPr/>
        </p:nvSpPr>
        <p:spPr>
          <a:xfrm>
            <a:off x="3461349" y="965409"/>
            <a:ext cx="568349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Only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respawned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worker(s)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computes</a:t>
            </a:r>
          </a:p>
          <a:p>
            <a:pPr algn="ctr"/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</a:t>
            </a:r>
          </a:p>
          <a:p>
            <a:pPr algn="ctr"/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Surviving workers get messages from logs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6ABD7764-CF14-E545-BB64-B1C1BFD04D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20184FDA-786A-964D-A745-92772F59F0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94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3" grpId="0" animBg="1"/>
      <p:bldP spid="44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56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46366D9-FF3C-4D4C-919C-1D85A1DEA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1E9066E-B38B-CD4C-ACFE-4D38B3D56E3D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B78C2D0-989F-344D-A978-1BF5C3F3D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E66F94CA-3380-B04F-878C-C86C681EC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633235F2-C903-1A4C-8362-DD0CE86201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45EC111F-BADD-C944-8A00-AEA8A5908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566A9E54-C6C1-994E-A9E5-9CC7790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0D1742-6B05-734A-B019-34394FD06057}"/>
              </a:ext>
            </a:extLst>
          </p:cNvPr>
          <p:cNvCxnSpPr>
            <a:cxnSpLocks/>
            <a:stCxn id="92" idx="0"/>
          </p:cNvCxnSpPr>
          <p:nvPr/>
        </p:nvCxnSpPr>
        <p:spPr>
          <a:xfrm>
            <a:off x="4973229" y="3501008"/>
            <a:ext cx="10259" cy="328145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7331E65-8E3C-1E47-A5A0-FBB9D0A0B2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0027ABA-B8DF-9C4D-9F3B-70B79C15DA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F58DFC-FD2B-D54B-8935-9379C5FB12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2BF6B5B-F833-AD4E-99EE-E2ECCA930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BF1285E-C9DC-9C44-ACC7-B27842296B2D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3484B37F-BFDD-384D-972A-300DB493B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50C6D13-99AF-8944-A6BB-D91587FB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D81D5E6-8C46-B347-A8D4-A7ED28C2F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55FB2B2D-D2B4-F048-B6D5-E3C410103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DD003E1E-7977-1243-83CA-C623A631B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A15664D7-2388-2D49-A4EC-EE600C1D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6E295F4C-B07C-844C-A09D-8B49B42A671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31D23865-B366-774B-9270-B04431F4D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BE8235D4-259C-9D4B-B034-43657929337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7F54AFEA-B087-B346-B3C7-133151D114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5504629"/>
            <a:ext cx="509656" cy="50965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1CC2295-00D0-F34C-B515-67114C1A1C7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5485127"/>
            <a:ext cx="509656" cy="50965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E0C636-9952-4041-AE39-E66D005F389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B5C0DAB7-3C1B-3E43-855A-E221FDF95F3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33CD80E7-FE52-8F4F-A47F-0D6A19C2065C}"/>
              </a:ext>
            </a:extLst>
          </p:cNvPr>
          <p:cNvSpPr/>
          <p:nvPr/>
        </p:nvSpPr>
        <p:spPr>
          <a:xfrm>
            <a:off x="3461349" y="965409"/>
            <a:ext cx="568349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Only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respawned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worker(s)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computes</a:t>
            </a:r>
          </a:p>
          <a:p>
            <a:pPr algn="ctr"/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</a:t>
            </a:r>
          </a:p>
          <a:p>
            <a:pPr algn="ctr"/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Surviving workers get messages from logs</a:t>
            </a:r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645BEFFD-D064-C34C-913C-18ACFC524B0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30104" y="4813809"/>
            <a:ext cx="231180" cy="184944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5789CBF5-F8B3-3445-94A3-29E01049056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9699" y="4813809"/>
            <a:ext cx="231180" cy="184944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50236538-1C2A-1044-B7D1-7D0BC184C64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7540" y="4813809"/>
            <a:ext cx="231180" cy="184944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ADB98B5E-75BF-0846-B2E1-E0D80E464AC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7135" y="4813809"/>
            <a:ext cx="231180" cy="184944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2E8589BF-1762-CE4E-9E2D-6230F27669E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3717032"/>
            <a:ext cx="509656" cy="509656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834D0ED7-49A5-204A-BF96-BC90BCDB2FE8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0DE4FC7-C9DB-0940-97A3-2FAD8FEDE348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2F87070-174B-0D42-A28E-445192569F1A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AA31507-BAF1-BF4C-ADA1-E8C983A6D831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AAD6A76-7DBA-CF44-83E8-5BEA99530D68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2E3B6-3AF3-0B47-9B40-C7BF56A1F98C}"/>
              </a:ext>
            </a:extLst>
          </p:cNvPr>
          <p:cNvSpPr/>
          <p:nvPr/>
        </p:nvSpPr>
        <p:spPr>
          <a:xfrm>
            <a:off x="3447719" y="4608975"/>
            <a:ext cx="620225" cy="62022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500C0B7-B9DE-7642-A4B1-CCBD92967246}"/>
              </a:ext>
            </a:extLst>
          </p:cNvPr>
          <p:cNvSpPr/>
          <p:nvPr/>
        </p:nvSpPr>
        <p:spPr>
          <a:xfrm>
            <a:off x="7758243" y="4575748"/>
            <a:ext cx="620225" cy="62022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286DA32-6532-3047-98FE-23F2BF4C05E3}"/>
              </a:ext>
            </a:extLst>
          </p:cNvPr>
          <p:cNvSpPr/>
          <p:nvPr/>
        </p:nvSpPr>
        <p:spPr>
          <a:xfrm>
            <a:off x="4341046" y="4775822"/>
            <a:ext cx="1329123" cy="27920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C0CA2538-D546-4845-B147-F7EE6BBC0F2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30104" y="5116264"/>
            <a:ext cx="231180" cy="18494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300A31F-E551-7C4A-9744-3FE11EE3B50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9699" y="5116264"/>
            <a:ext cx="231180" cy="184944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23F3C0CB-D096-1D45-BD04-3E3DF84BE5D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7540" y="5116264"/>
            <a:ext cx="231180" cy="18494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9E882BF-A31B-2C41-9CA4-946CF89E4A1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7135" y="5116264"/>
            <a:ext cx="231180" cy="184944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7A278162-5D91-DF4E-83CE-863937DD9530}"/>
              </a:ext>
            </a:extLst>
          </p:cNvPr>
          <p:cNvSpPr/>
          <p:nvPr/>
        </p:nvSpPr>
        <p:spPr>
          <a:xfrm>
            <a:off x="3707904" y="2023554"/>
            <a:ext cx="51766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Only send those </a:t>
            </a:r>
            <a:r>
              <a:rPr lang="en-US" altLang="zh-CN" sz="2000" b="1" dirty="0" err="1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msgs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to respawned worker(s)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5A38A4A-D370-A244-A08B-31F2E57599F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51238" y="4647536"/>
            <a:ext cx="509656" cy="509656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FB6F5D1B-7F55-314E-ADC9-1B6E2E42A0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35A2C361-4E46-2F48-B375-4CE8F62D69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171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3" grpId="0" animBg="1"/>
      <p:bldP spid="43" grpId="1" animBg="1"/>
      <p:bldP spid="44" grpId="0" animBg="1"/>
      <p:bldP spid="44" grpId="1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57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46366D9-FF3C-4D4C-919C-1D85A1DEAA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1E9066E-B38B-CD4C-ACFE-4D38B3D56E3D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2B78C2D0-989F-344D-A978-1BF5C3F3D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E66F94CA-3380-B04F-878C-C86C681EC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633235F2-C903-1A4C-8362-DD0CE86201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45EC111F-BADD-C944-8A00-AEA8A5908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566A9E54-C6C1-994E-A9E5-9CC7790288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0D1742-6B05-734A-B019-34394FD06057}"/>
              </a:ext>
            </a:extLst>
          </p:cNvPr>
          <p:cNvCxnSpPr>
            <a:cxnSpLocks/>
            <a:stCxn id="92" idx="0"/>
          </p:cNvCxnSpPr>
          <p:nvPr/>
        </p:nvCxnSpPr>
        <p:spPr>
          <a:xfrm>
            <a:off x="4973229" y="3501008"/>
            <a:ext cx="10259" cy="328145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7331E65-8E3C-1E47-A5A0-FBB9D0A0B2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0027ABA-B8DF-9C4D-9F3B-70B79C15DA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F3F58DFC-FD2B-D54B-8935-9379C5FB12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2BF6B5B-F833-AD4E-99EE-E2ECCA9301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BF1285E-C9DC-9C44-ACC7-B27842296B2D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3484B37F-BFDD-384D-972A-300DB493BA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450C6D13-99AF-8944-A6BB-D91587FB5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4D81D5E6-8C46-B347-A8D4-A7ED28C2F6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55FB2B2D-D2B4-F048-B6D5-E3C410103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DD003E1E-7977-1243-83CA-C623A631B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A15664D7-2388-2D49-A4EC-EE600C1D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6E295F4C-B07C-844C-A09D-8B49B42A671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31D23865-B366-774B-9270-B04431F4D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BE8235D4-259C-9D4B-B034-43657929337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7F54AFEA-B087-B346-B3C7-133151D1145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5504629"/>
            <a:ext cx="509656" cy="50965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1CC2295-00D0-F34C-B515-67114C1A1C7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5485127"/>
            <a:ext cx="509656" cy="50965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08E0C636-9952-4041-AE39-E66D005F389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B5C0DAB7-3C1B-3E43-855A-E221FDF95F3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33CD80E7-FE52-8F4F-A47F-0D6A19C2065C}"/>
              </a:ext>
            </a:extLst>
          </p:cNvPr>
          <p:cNvSpPr/>
          <p:nvPr/>
        </p:nvSpPr>
        <p:spPr>
          <a:xfrm>
            <a:off x="3461349" y="965409"/>
            <a:ext cx="568349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Only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respawned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worker(s)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computes</a:t>
            </a:r>
          </a:p>
          <a:p>
            <a:pPr algn="ctr"/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</a:t>
            </a:r>
          </a:p>
          <a:p>
            <a:pPr algn="ctr"/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Surviving workers get messages from logs</a:t>
            </a:r>
          </a:p>
        </p:txBody>
      </p:sp>
      <p:pic>
        <p:nvPicPr>
          <p:cNvPr id="120" name="Picture 119">
            <a:extLst>
              <a:ext uri="{FF2B5EF4-FFF2-40B4-BE49-F238E27FC236}">
                <a16:creationId xmlns:a16="http://schemas.microsoft.com/office/drawing/2014/main" id="{2E8589BF-1762-CE4E-9E2D-6230F27669E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3717032"/>
            <a:ext cx="509656" cy="509656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834D0ED7-49A5-204A-BF96-BC90BCDB2FE8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0DE4FC7-C9DB-0940-97A3-2FAD8FEDE348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2F87070-174B-0D42-A28E-445192569F1A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AA31507-BAF1-BF4C-ADA1-E8C983A6D831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AAD6A76-7DBA-CF44-83E8-5BEA99530D68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2E3B6-3AF3-0B47-9B40-C7BF56A1F98C}"/>
              </a:ext>
            </a:extLst>
          </p:cNvPr>
          <p:cNvSpPr/>
          <p:nvPr/>
        </p:nvSpPr>
        <p:spPr>
          <a:xfrm>
            <a:off x="3447719" y="5478451"/>
            <a:ext cx="620225" cy="62022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500C0B7-B9DE-7642-A4B1-CCBD92967246}"/>
              </a:ext>
            </a:extLst>
          </p:cNvPr>
          <p:cNvSpPr/>
          <p:nvPr/>
        </p:nvSpPr>
        <p:spPr>
          <a:xfrm>
            <a:off x="7758243" y="5445224"/>
            <a:ext cx="620225" cy="62022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286DA32-6532-3047-98FE-23F2BF4C05E3}"/>
              </a:ext>
            </a:extLst>
          </p:cNvPr>
          <p:cNvSpPr/>
          <p:nvPr/>
        </p:nvSpPr>
        <p:spPr>
          <a:xfrm>
            <a:off x="4341046" y="5645298"/>
            <a:ext cx="1329123" cy="27920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A278162-5D91-DF4E-83CE-863937DD9530}"/>
              </a:ext>
            </a:extLst>
          </p:cNvPr>
          <p:cNvSpPr/>
          <p:nvPr/>
        </p:nvSpPr>
        <p:spPr>
          <a:xfrm>
            <a:off x="4677816" y="2023554"/>
            <a:ext cx="32367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Send all </a:t>
            </a:r>
            <a:r>
              <a:rPr lang="en-US" altLang="zh-CN" sz="2000" b="1" dirty="0" err="1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msgs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to all workers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75A38A4A-D370-A244-A08B-31F2E57599F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51238" y="4647536"/>
            <a:ext cx="509656" cy="509656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2A4FA0D-BFA3-ED47-B742-0A35D0EF335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5525254"/>
            <a:ext cx="509656" cy="50965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4B9F221E-A353-F149-9469-0845E21DD36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27984" y="5677905"/>
            <a:ext cx="231180" cy="184944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45CBB3BA-4BF9-4245-8EA8-D3A503B56EF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7579" y="5677905"/>
            <a:ext cx="231180" cy="184944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154E1D6D-22D2-BD47-A1FD-DE2C3E916DB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5420" y="5677905"/>
            <a:ext cx="231180" cy="184944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EDD46A2F-BFB2-1A4D-9342-6C461923AF31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5015" y="5677905"/>
            <a:ext cx="231180" cy="18494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F0EF4861-6381-4746-AA77-948742849C9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27984" y="5980360"/>
            <a:ext cx="231180" cy="184944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59E3136-944B-D447-8A71-DB18FF5C8CD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7579" y="5980360"/>
            <a:ext cx="231180" cy="184944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9ECE23CC-E6B9-8F48-B872-D511D07D64F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5420" y="5980360"/>
            <a:ext cx="231180" cy="184944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EDD2188B-87EF-154E-A236-EBA4D03F22F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5015" y="5980360"/>
            <a:ext cx="231180" cy="184944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03BD4393-3F3D-0F48-A931-D6C31AAB9041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980360"/>
            <a:ext cx="231180" cy="184944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A629919C-D621-6447-8909-9F82EC23476A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980360"/>
            <a:ext cx="231180" cy="184944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6655D481-E2E4-7E41-8DA5-78DB6F28E40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980360"/>
            <a:ext cx="231180" cy="184944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E275B92-9227-A644-9F1E-93E1DFAD3F4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980360"/>
            <a:ext cx="231180" cy="184944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F20AA882-CD26-D744-9C0F-FB3499DD101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88224" y="5980360"/>
            <a:ext cx="231180" cy="18494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F2F9862-D348-C541-AC14-AFEEB56A7F3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87819" y="5980360"/>
            <a:ext cx="231180" cy="18494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06DFE9DA-E14B-024F-A058-ED648DC550E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15660" y="5980360"/>
            <a:ext cx="231180" cy="184944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91498928-E2FE-7B4F-AC90-CA76AB7D078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15255" y="5980360"/>
            <a:ext cx="231180" cy="184944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4ECD4502-5789-8B45-B336-8D571FD2B7E7}"/>
              </a:ext>
            </a:extLst>
          </p:cNvPr>
          <p:cNvSpPr/>
          <p:nvPr/>
        </p:nvSpPr>
        <p:spPr>
          <a:xfrm>
            <a:off x="5087842" y="6496397"/>
            <a:ext cx="13342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Recovered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0FF8FAA3-9BEB-044B-A0DB-621B13B3DE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5CA5BB8C-D510-C044-BB14-C097E989DD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5074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3" grpId="0" animBg="1"/>
      <p:bldP spid="43" grpId="1" animBg="1"/>
      <p:bldP spid="44" grpId="0" animBg="1"/>
      <p:bldP spid="44" grpId="1" animBg="1"/>
      <p:bldP spid="78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Message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58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F8CE127-6DE4-434F-A5BF-1FA3912FB020}"/>
              </a:ext>
            </a:extLst>
          </p:cNvPr>
          <p:cNvSpPr/>
          <p:nvPr/>
        </p:nvSpPr>
        <p:spPr>
          <a:xfrm>
            <a:off x="593987" y="1556792"/>
            <a:ext cx="82550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Need to delete old logs after each checkpointing,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save</a:t>
            </a:r>
            <a:r>
              <a:rPr lang="zh-CN" altLang="en-US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space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589A14FA-6F11-1B41-BBAF-54C7DC4EE2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4600630"/>
            <a:ext cx="509656" cy="509656"/>
          </a:xfrm>
          <a:prstGeom prst="rect">
            <a:avLst/>
          </a:prstGeom>
        </p:spPr>
      </p:pic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7129F23-30C9-E141-9C3B-419D30E9CC1A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0" name="Picture 79">
            <a:extLst>
              <a:ext uri="{FF2B5EF4-FFF2-40B4-BE49-F238E27FC236}">
                <a16:creationId xmlns:a16="http://schemas.microsoft.com/office/drawing/2014/main" id="{58B2C3DD-C5A5-C641-B622-1366161490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CF870CE4-57A8-5A46-971E-11AD9172C2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A52DE9F9-8586-9840-B8AD-7EE66AA81A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DF7FEF7F-1F05-5841-9F4F-4EBD246C40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1E3DF517-13C3-D04C-AF7A-423D31AAE3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4CB4901A-E6AC-2344-A040-44999D413164}"/>
              </a:ext>
            </a:extLst>
          </p:cNvPr>
          <p:cNvCxnSpPr>
            <a:cxnSpLocks/>
          </p:cNvCxnSpPr>
          <p:nvPr/>
        </p:nvCxnSpPr>
        <p:spPr>
          <a:xfrm>
            <a:off x="4983488" y="2839540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E1519CFB-21FC-694F-809E-1B1EEAC252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CACB373C-5639-CF4F-B375-0F69CBF129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126B2A1-2407-6343-AE6D-3059D1D5B7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2618428"/>
            <a:ext cx="1625600" cy="36004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BD6CE854-E01E-A745-813A-28469EFDAD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20901"/>
            <a:ext cx="1625600" cy="360040"/>
          </a:xfrm>
          <a:prstGeom prst="rect">
            <a:avLst/>
          </a:prstGeom>
        </p:spPr>
      </p:pic>
      <p:pic>
        <p:nvPicPr>
          <p:cNvPr id="103" name="Picture 102">
            <a:extLst>
              <a:ext uri="{FF2B5EF4-FFF2-40B4-BE49-F238E27FC236}">
                <a16:creationId xmlns:a16="http://schemas.microsoft.com/office/drawing/2014/main" id="{B8309CE1-C345-134D-AD83-E2C22C7B9F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5B5258EC-4A4D-5549-935F-BB2AEC814867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5" name="Picture 104">
            <a:extLst>
              <a:ext uri="{FF2B5EF4-FFF2-40B4-BE49-F238E27FC236}">
                <a16:creationId xmlns:a16="http://schemas.microsoft.com/office/drawing/2014/main" id="{4DC3822F-B09A-F44A-BB99-334094FF86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918D0057-792E-4846-8FC4-27F774C78A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0D351E55-B13B-7A49-9416-138949CEA4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124C7FF9-CBA8-5F49-B9CF-99C8600FAC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20901"/>
            <a:ext cx="1625600" cy="360040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991355C9-DAF7-CE4D-9716-367CE95E13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9B2BAD48-AED7-944C-B35D-919D99EA00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45155" y="4621255"/>
            <a:ext cx="509656" cy="509656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7DA8E1F3-1005-C743-AFFD-7A66A95BC1E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4581128"/>
            <a:ext cx="509656" cy="509656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2F43674D-78B2-4447-8E82-968AA028491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61661" y="5084219"/>
            <a:ext cx="231180" cy="184944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EC5EFE42-650B-E248-AC85-23C66A99D81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61256" y="5084219"/>
            <a:ext cx="231180" cy="184944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685C7042-556D-0D47-BC91-D809BDB70C3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9097" y="5084219"/>
            <a:ext cx="231180" cy="184944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F1532DA3-D4D7-454A-B135-14FB68F3FB8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8692" y="5084219"/>
            <a:ext cx="231180" cy="184944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FFF89490-3E0A-134B-B30C-278F705A23A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21901" y="5084219"/>
            <a:ext cx="231180" cy="184944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5316D01F-8260-794F-BFA4-5BAB5C6E5C3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1496" y="5084219"/>
            <a:ext cx="231180" cy="184944"/>
          </a:xfrm>
          <a:prstGeom prst="rect">
            <a:avLst/>
          </a:prstGeom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7D5B42C9-1D20-0644-A62E-797D6D6A8AB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49337" y="5084219"/>
            <a:ext cx="231180" cy="184944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F665ECCD-BDEA-934C-961E-5B836F464BC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48932" y="5084219"/>
            <a:ext cx="231180" cy="184944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D362773E-22ED-7E4D-9575-2A056586970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88224" y="5084219"/>
            <a:ext cx="231180" cy="184944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360F3943-4077-4048-A7F9-CE5A5B544E5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87819" y="5084219"/>
            <a:ext cx="231180" cy="184944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7AED780C-5900-134C-8C17-2FC8A4F1AB5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15660" y="5084219"/>
            <a:ext cx="231180" cy="184944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15E453B7-D759-D743-9F2A-594DD972826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15255" y="5084219"/>
            <a:ext cx="231180" cy="184944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48ACE52-7D69-7449-AE56-0DC1B229764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5013176"/>
            <a:ext cx="669380" cy="669380"/>
          </a:xfrm>
          <a:prstGeom prst="rect">
            <a:avLst/>
          </a:prstGeom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80E4204-FB9D-A340-A50B-D280BBC49E30}"/>
              </a:ext>
            </a:extLst>
          </p:cNvPr>
          <p:cNvCxnSpPr/>
          <p:nvPr/>
        </p:nvCxnSpPr>
        <p:spPr>
          <a:xfrm>
            <a:off x="7884368" y="5176691"/>
            <a:ext cx="50405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218D98A-9021-6B4B-8406-ADEFC4A70BC3}"/>
              </a:ext>
            </a:extLst>
          </p:cNvPr>
          <p:cNvCxnSpPr>
            <a:cxnSpLocks/>
          </p:cNvCxnSpPr>
          <p:nvPr/>
        </p:nvCxnSpPr>
        <p:spPr>
          <a:xfrm>
            <a:off x="5724128" y="5178955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9A72620-F469-B646-96B9-AAB98CC9BCBE}"/>
              </a:ext>
            </a:extLst>
          </p:cNvPr>
          <p:cNvCxnSpPr>
            <a:cxnSpLocks/>
          </p:cNvCxnSpPr>
          <p:nvPr/>
        </p:nvCxnSpPr>
        <p:spPr>
          <a:xfrm>
            <a:off x="3563888" y="5176691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BC3B0BB-9FBF-6E45-9E16-CA46EE1D54F0}"/>
              </a:ext>
            </a:extLst>
          </p:cNvPr>
          <p:cNvCxnSpPr/>
          <p:nvPr/>
        </p:nvCxnSpPr>
        <p:spPr>
          <a:xfrm>
            <a:off x="7884368" y="5493660"/>
            <a:ext cx="50405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AB41BB3-F841-BC40-810D-AD5BD3A10B95}"/>
              </a:ext>
            </a:extLst>
          </p:cNvPr>
          <p:cNvCxnSpPr>
            <a:cxnSpLocks/>
          </p:cNvCxnSpPr>
          <p:nvPr/>
        </p:nvCxnSpPr>
        <p:spPr>
          <a:xfrm>
            <a:off x="5724128" y="5495924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C98DA21-2C6B-BF43-B8D6-E08F2A577922}"/>
              </a:ext>
            </a:extLst>
          </p:cNvPr>
          <p:cNvCxnSpPr>
            <a:cxnSpLocks/>
          </p:cNvCxnSpPr>
          <p:nvPr/>
        </p:nvCxnSpPr>
        <p:spPr>
          <a:xfrm>
            <a:off x="3563888" y="5493660"/>
            <a:ext cx="70708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B009D03E-5EF3-534F-98E9-D650E544F4CE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E63B502-A639-3148-9D7E-E1A3457C025B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BCF84D9-34C8-C845-B455-98431301CEE8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00D08F6-493F-AB4C-8D58-30C75307CF83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668EF90-964B-2847-9CA7-47B4B39C10A4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A2BBA2EF-DADB-5349-AC86-C3F2C72A18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580275" y="4682770"/>
            <a:ext cx="364398" cy="364398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9712FA5C-DBE7-C844-9F1D-DD1209F00C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5730407" y="4688333"/>
            <a:ext cx="364398" cy="364398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45C8DD3-D04E-1849-9CEB-8CF5B7A46E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861079" y="4655182"/>
            <a:ext cx="364398" cy="364398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9F6BB433-C6F0-6D4A-B788-F15FFDD3E3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664526"/>
            <a:ext cx="509656" cy="509656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15D88384-3CFC-D049-87CE-FA466B8836A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3465" y="3685151"/>
            <a:ext cx="509656" cy="509656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06DD8D2B-9121-A047-8698-4688CFB4A53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45024"/>
            <a:ext cx="509656" cy="509656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A9CBDCBC-2807-AB4D-B517-B6043D02B7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598585" y="3746666"/>
            <a:ext cx="364398" cy="364398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47FFAAC2-52B9-B047-AECE-6C44B59551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5748717" y="3752229"/>
            <a:ext cx="364398" cy="364398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38B41391-90CD-BA4E-AC13-6563D85E7F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879389" y="3719078"/>
            <a:ext cx="364398" cy="364398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D8F28C5A-0662-C44F-B84B-CAEFD9DB5A6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0430"/>
            <a:ext cx="509656" cy="509656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F08E145C-8501-2049-8DD0-D59F00260DB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45155" y="2821055"/>
            <a:ext cx="509656" cy="509656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87BADD0D-38AF-F04D-A891-0E54BE250F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0928"/>
            <a:ext cx="509656" cy="50965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F0468D3F-399C-2B4C-8FF4-724EF290F3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3580275" y="2882570"/>
            <a:ext cx="364398" cy="364398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4A0BC0A9-28BE-BE41-A6BD-0C9C755FB0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5730407" y="2888133"/>
            <a:ext cx="364398" cy="364398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27F52AD0-C8FA-BC42-BF45-0EFAF311F8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7861079" y="2854982"/>
            <a:ext cx="364398" cy="364398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7F20D0D8-56BF-FB46-A32F-608B23A8F412}"/>
              </a:ext>
            </a:extLst>
          </p:cNvPr>
          <p:cNvSpPr/>
          <p:nvPr/>
        </p:nvSpPr>
        <p:spPr>
          <a:xfrm>
            <a:off x="3653484" y="2012851"/>
            <a:ext cx="518661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Large logs → slower failure-free performance</a:t>
            </a:r>
          </a:p>
        </p:txBody>
      </p:sp>
    </p:spTree>
    <p:extLst>
      <p:ext uri="{BB962C8B-B14F-4D97-AF65-F5344CB8AC3E}">
        <p14:creationId xmlns:p14="http://schemas.microsoft.com/office/powerpoint/2010/main" val="23111534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84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B7B8296B-B777-2244-9C4F-5F3E8C60D1AA}"/>
              </a:ext>
            </a:extLst>
          </p:cNvPr>
          <p:cNvCxnSpPr>
            <a:cxnSpLocks/>
          </p:cNvCxnSpPr>
          <p:nvPr/>
        </p:nvCxnSpPr>
        <p:spPr>
          <a:xfrm>
            <a:off x="4983488" y="3501586"/>
            <a:ext cx="0" cy="3219889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Vertex</a:t>
            </a:r>
            <a:r>
              <a:rPr lang="zh-CN" altLang="en-US" b="1" dirty="0"/>
              <a:t> </a:t>
            </a:r>
            <a:r>
              <a:rPr lang="en-US" altLang="zh-CN" b="1" dirty="0"/>
              <a:t>State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59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7F20D0D8-56BF-FB46-A32F-608B23A8F412}"/>
              </a:ext>
            </a:extLst>
          </p:cNvPr>
          <p:cNvSpPr/>
          <p:nvPr/>
        </p:nvSpPr>
        <p:spPr>
          <a:xfrm>
            <a:off x="4457810" y="2050674"/>
            <a:ext cx="18630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Small logs </a:t>
            </a:r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  <a:sym typeface="Wingdings" pitchFamily="2" charset="2"/>
              </a:rPr>
              <a:t></a:t>
            </a:r>
            <a:endParaRPr lang="en-US" altLang="zh-CN" b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7618DF9-8776-0B4C-8E2E-491FE361070F}"/>
              </a:ext>
            </a:extLst>
          </p:cNvPr>
          <p:cNvCxnSpPr>
            <a:cxnSpLocks/>
          </p:cNvCxnSpPr>
          <p:nvPr/>
        </p:nvCxnSpPr>
        <p:spPr>
          <a:xfrm>
            <a:off x="5682308" y="3645024"/>
            <a:ext cx="2708619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triangl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6" name="Picture 85">
            <a:extLst>
              <a:ext uri="{FF2B5EF4-FFF2-40B4-BE49-F238E27FC236}">
                <a16:creationId xmlns:a16="http://schemas.microsoft.com/office/drawing/2014/main" id="{71B90027-06AB-F940-B2BF-FE16AAB9513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A248DFC0-55B7-924D-9307-7713E8B572F9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8" name="Picture 87">
            <a:extLst>
              <a:ext uri="{FF2B5EF4-FFF2-40B4-BE49-F238E27FC236}">
                <a16:creationId xmlns:a16="http://schemas.microsoft.com/office/drawing/2014/main" id="{5732AF39-0337-ED43-9160-5EE970872E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009582F6-D903-AD48-90AD-3F813E3EA8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CF0920C0-E764-3443-98FA-08CF29EB94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0C68E99F-C634-C944-9E87-A79A35A860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164505FB-4CB1-B74F-B088-5F48279BA5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3159BAB0-F36E-5249-A844-883D0607C4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7C2E4B10-E194-B24A-A4F2-816649CAEA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50A436A9-714E-0E48-86F9-0F07A8C3D9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2EFC6836-90F7-5447-9C7F-1B85E07B46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7A18805E-CC63-CA41-A620-5FDF32B8E35A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0" name="Picture 109">
            <a:extLst>
              <a:ext uri="{FF2B5EF4-FFF2-40B4-BE49-F238E27FC236}">
                <a16:creationId xmlns:a16="http://schemas.microsoft.com/office/drawing/2014/main" id="{37217177-9067-8B41-AE8E-C7157B9053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C03A91E8-F031-DF45-86BF-9F07175066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112" name="Picture 111">
            <a:extLst>
              <a:ext uri="{FF2B5EF4-FFF2-40B4-BE49-F238E27FC236}">
                <a16:creationId xmlns:a16="http://schemas.microsoft.com/office/drawing/2014/main" id="{EDC587B2-385A-284E-84D9-701B68737F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63045DAD-B8B3-CE4F-AFC4-549250F03B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id="{2A2FC86B-43E6-5447-9213-9B90D18D9D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839F9866-021D-B842-BC00-C3FE1FA08BD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62126180-AA8D-6B4F-85F8-AE24FA88092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48174D4D-2405-BD4F-90A3-32BB17A9F71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FBA7475C-BFF6-7343-96BA-B5069201B75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6CBB4A72-432D-544B-BF75-7D8266608E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5504629"/>
            <a:ext cx="509656" cy="509656"/>
          </a:xfrm>
          <a:prstGeom prst="rect">
            <a:avLst/>
          </a:prstGeom>
        </p:spPr>
      </p:pic>
      <p:pic>
        <p:nvPicPr>
          <p:cNvPr id="135" name="Picture 134">
            <a:extLst>
              <a:ext uri="{FF2B5EF4-FFF2-40B4-BE49-F238E27FC236}">
                <a16:creationId xmlns:a16="http://schemas.microsoft.com/office/drawing/2014/main" id="{162F950F-F917-864B-BB62-ECF89D76CB7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5485127"/>
            <a:ext cx="509656" cy="509656"/>
          </a:xfrm>
          <a:prstGeom prst="rect">
            <a:avLst/>
          </a:prstGeom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3A6E7699-7CC3-0E46-B256-F7A4DE715B5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55EDC331-D665-104F-A462-593DE1F063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sp>
        <p:nvSpPr>
          <p:cNvPr id="143" name="Rectangle 142">
            <a:extLst>
              <a:ext uri="{FF2B5EF4-FFF2-40B4-BE49-F238E27FC236}">
                <a16:creationId xmlns:a16="http://schemas.microsoft.com/office/drawing/2014/main" id="{F69C1345-5049-7547-BE50-458C04E80C32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49258028-FC25-4F41-8870-CCD41A89684F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00963998-DAAF-594A-BAC4-B072EF79B76B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CB361D71-793B-E941-AF9B-29CBABB12A27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6708EDE2-558C-0246-8C29-82F48E2DCCC5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148" name="Picture 147">
            <a:extLst>
              <a:ext uri="{FF2B5EF4-FFF2-40B4-BE49-F238E27FC236}">
                <a16:creationId xmlns:a16="http://schemas.microsoft.com/office/drawing/2014/main" id="{DBAB8E53-26EC-F04C-8EBF-29EB22D7E1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149" name="Picture 148">
            <a:extLst>
              <a:ext uri="{FF2B5EF4-FFF2-40B4-BE49-F238E27FC236}">
                <a16:creationId xmlns:a16="http://schemas.microsoft.com/office/drawing/2014/main" id="{9AEE464F-319D-4840-AB5D-C73AC62820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DB55CFB-24D9-0D4F-962A-41B4F8053776}"/>
              </a:ext>
            </a:extLst>
          </p:cNvPr>
          <p:cNvSpPr/>
          <p:nvPr/>
        </p:nvSpPr>
        <p:spPr>
          <a:xfrm>
            <a:off x="8299539" y="3902474"/>
            <a:ext cx="856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accent5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LWCP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54EB880F-A864-3846-B06B-FCA81221BF43}"/>
              </a:ext>
            </a:extLst>
          </p:cNvPr>
          <p:cNvSpPr/>
          <p:nvPr/>
        </p:nvSpPr>
        <p:spPr>
          <a:xfrm>
            <a:off x="1311481" y="1451396"/>
            <a:ext cx="747871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Respawned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worker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generates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msgs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from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checkpointed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vertex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states</a:t>
            </a:r>
          </a:p>
          <a:p>
            <a:pPr algn="r"/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Surviving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workers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generates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msgs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from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logged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vertex</a:t>
            </a:r>
            <a:r>
              <a:rPr lang="zh-CN" altLang="en-US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states</a:t>
            </a:r>
          </a:p>
        </p:txBody>
      </p:sp>
      <p:pic>
        <p:nvPicPr>
          <p:cNvPr id="152" name="Picture 151">
            <a:extLst>
              <a:ext uri="{FF2B5EF4-FFF2-40B4-BE49-F238E27FC236}">
                <a16:creationId xmlns:a16="http://schemas.microsoft.com/office/drawing/2014/main" id="{DEFA234B-0766-1B46-A5BB-3511D61A44F8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30104" y="3884732"/>
            <a:ext cx="231180" cy="184944"/>
          </a:xfrm>
          <a:prstGeom prst="rect">
            <a:avLst/>
          </a:prstGeom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9CD4FB05-3DF3-6542-9F31-939E0709EA6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9699" y="3884732"/>
            <a:ext cx="231180" cy="184944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BA0E0066-497F-BA42-9CD6-8136065F182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7540" y="3884732"/>
            <a:ext cx="231180" cy="184944"/>
          </a:xfrm>
          <a:prstGeom prst="rect">
            <a:avLst/>
          </a:prstGeom>
        </p:spPr>
      </p:pic>
      <p:pic>
        <p:nvPicPr>
          <p:cNvPr id="155" name="Picture 154">
            <a:extLst>
              <a:ext uri="{FF2B5EF4-FFF2-40B4-BE49-F238E27FC236}">
                <a16:creationId xmlns:a16="http://schemas.microsoft.com/office/drawing/2014/main" id="{3ABB0A1F-025A-9643-867E-D7198D7509B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7135" y="3884732"/>
            <a:ext cx="231180" cy="184944"/>
          </a:xfrm>
          <a:prstGeom prst="rect">
            <a:avLst/>
          </a:prstGeom>
        </p:spPr>
      </p:pic>
      <p:pic>
        <p:nvPicPr>
          <p:cNvPr id="162" name="Picture 161">
            <a:extLst>
              <a:ext uri="{FF2B5EF4-FFF2-40B4-BE49-F238E27FC236}">
                <a16:creationId xmlns:a16="http://schemas.microsoft.com/office/drawing/2014/main" id="{2ABB9506-DF5F-7E41-BF3A-33E4190BED1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9693" y="3699796"/>
            <a:ext cx="509656" cy="509656"/>
          </a:xfrm>
          <a:prstGeom prst="rect">
            <a:avLst/>
          </a:prstGeom>
        </p:spPr>
      </p:pic>
      <p:pic>
        <p:nvPicPr>
          <p:cNvPr id="163" name="Picture 162">
            <a:extLst>
              <a:ext uri="{FF2B5EF4-FFF2-40B4-BE49-F238E27FC236}">
                <a16:creationId xmlns:a16="http://schemas.microsoft.com/office/drawing/2014/main" id="{7B084EE4-8F3B-3649-8605-E4CF82B1BAC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4015" y="3860651"/>
            <a:ext cx="231180" cy="184944"/>
          </a:xfrm>
          <a:prstGeom prst="rect">
            <a:avLst/>
          </a:prstGeom>
        </p:spPr>
      </p:pic>
      <p:pic>
        <p:nvPicPr>
          <p:cNvPr id="164" name="Picture 163">
            <a:extLst>
              <a:ext uri="{FF2B5EF4-FFF2-40B4-BE49-F238E27FC236}">
                <a16:creationId xmlns:a16="http://schemas.microsoft.com/office/drawing/2014/main" id="{F5B73CAE-A968-4644-9A81-9D4C6A358E50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3610" y="3860651"/>
            <a:ext cx="231180" cy="184944"/>
          </a:xfrm>
          <a:prstGeom prst="rect">
            <a:avLst/>
          </a:prstGeom>
        </p:spPr>
      </p:pic>
      <p:pic>
        <p:nvPicPr>
          <p:cNvPr id="165" name="Picture 164">
            <a:extLst>
              <a:ext uri="{FF2B5EF4-FFF2-40B4-BE49-F238E27FC236}">
                <a16:creationId xmlns:a16="http://schemas.microsoft.com/office/drawing/2014/main" id="{3725AC55-3907-0646-A793-15F728365F8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86264" y="3861892"/>
            <a:ext cx="231180" cy="184944"/>
          </a:xfrm>
          <a:prstGeom prst="rect">
            <a:avLst/>
          </a:prstGeom>
        </p:spPr>
      </p:pic>
      <p:pic>
        <p:nvPicPr>
          <p:cNvPr id="166" name="Picture 165">
            <a:extLst>
              <a:ext uri="{FF2B5EF4-FFF2-40B4-BE49-F238E27FC236}">
                <a16:creationId xmlns:a16="http://schemas.microsoft.com/office/drawing/2014/main" id="{2269F00C-C098-9E46-BFE5-8595F78740C2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85859" y="3861892"/>
            <a:ext cx="231180" cy="184944"/>
          </a:xfrm>
          <a:prstGeom prst="rect">
            <a:avLst/>
          </a:prstGeom>
        </p:spPr>
      </p:pic>
      <p:sp>
        <p:nvSpPr>
          <p:cNvPr id="167" name="Rectangle 166">
            <a:extLst>
              <a:ext uri="{FF2B5EF4-FFF2-40B4-BE49-F238E27FC236}">
                <a16:creationId xmlns:a16="http://schemas.microsoft.com/office/drawing/2014/main" id="{48860F89-3C9D-A64D-8667-00C771B1228C}"/>
              </a:ext>
            </a:extLst>
          </p:cNvPr>
          <p:cNvSpPr/>
          <p:nvPr/>
        </p:nvSpPr>
        <p:spPr>
          <a:xfrm>
            <a:off x="3447719" y="3703086"/>
            <a:ext cx="620225" cy="62022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B3DEC489-F06D-0B41-8A28-B1B626C0CE7C}"/>
              </a:ext>
            </a:extLst>
          </p:cNvPr>
          <p:cNvSpPr/>
          <p:nvPr/>
        </p:nvSpPr>
        <p:spPr>
          <a:xfrm>
            <a:off x="7758243" y="3669859"/>
            <a:ext cx="620225" cy="62022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177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" grpId="0"/>
      <p:bldP spid="167" grpId="1" animBg="1"/>
      <p:bldP spid="16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</a:t>
            </a:r>
            <a:r>
              <a:rPr lang="en-US" dirty="0" err="1"/>
              <a:t>Pregel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b="1" dirty="0"/>
              <a:t>Programming Interfaces</a:t>
            </a:r>
          </a:p>
          <a:p>
            <a:pPr lvl="1"/>
            <a:r>
              <a:rPr lang="en-US" altLang="zh-CN" i="1" dirty="0"/>
              <a:t> </a:t>
            </a:r>
            <a:r>
              <a:rPr lang="en-US" altLang="zh-CN" i="1" dirty="0" err="1"/>
              <a:t>u</a:t>
            </a:r>
            <a:r>
              <a:rPr lang="en-US" altLang="zh-CN" dirty="0" err="1"/>
              <a:t>.</a:t>
            </a:r>
            <a:r>
              <a:rPr lang="en-US" altLang="zh-CN" i="1" dirty="0" err="1">
                <a:solidFill>
                  <a:srgbClr val="0070C0"/>
                </a:solidFill>
              </a:rPr>
              <a:t>compute</a:t>
            </a:r>
            <a:r>
              <a:rPr lang="en-US" altLang="zh-CN" dirty="0">
                <a:solidFill>
                  <a:srgbClr val="0070C0"/>
                </a:solidFill>
              </a:rPr>
              <a:t>(</a:t>
            </a:r>
            <a:r>
              <a:rPr lang="en-US" altLang="zh-CN" i="1" dirty="0" err="1"/>
              <a:t>msgs</a:t>
            </a:r>
            <a:r>
              <a:rPr lang="en-US" altLang="zh-CN" dirty="0">
                <a:solidFill>
                  <a:srgbClr val="0070C0"/>
                </a:solidFill>
              </a:rPr>
              <a:t>)</a:t>
            </a:r>
            <a:endParaRPr lang="en-US" dirty="0">
              <a:solidFill>
                <a:srgbClr val="0070C0"/>
              </a:solidFill>
            </a:endParaRPr>
          </a:p>
          <a:p>
            <a:pPr lvl="1"/>
            <a:r>
              <a:rPr lang="en-US" altLang="zh-CN" i="1" dirty="0"/>
              <a:t> </a:t>
            </a:r>
            <a:r>
              <a:rPr lang="en-US" altLang="zh-CN" i="1" dirty="0" err="1"/>
              <a:t>u</a:t>
            </a:r>
            <a:r>
              <a:rPr lang="en-US" altLang="zh-CN" dirty="0" err="1"/>
              <a:t>.</a:t>
            </a:r>
            <a:r>
              <a:rPr lang="en-US" altLang="zh-CN" i="1" dirty="0" err="1">
                <a:solidFill>
                  <a:srgbClr val="0070C0"/>
                </a:solidFill>
              </a:rPr>
              <a:t>send_msg</a:t>
            </a:r>
            <a:r>
              <a:rPr lang="en-US" altLang="zh-CN" dirty="0">
                <a:solidFill>
                  <a:srgbClr val="0070C0"/>
                </a:solidFill>
              </a:rPr>
              <a:t>(</a:t>
            </a:r>
            <a:r>
              <a:rPr lang="en-US" altLang="zh-CN" i="1" dirty="0"/>
              <a:t>v, </a:t>
            </a:r>
            <a:r>
              <a:rPr lang="en-US" altLang="zh-CN" i="1" dirty="0" err="1"/>
              <a:t>msg</a:t>
            </a:r>
            <a:r>
              <a:rPr lang="en-US" altLang="zh-CN" dirty="0">
                <a:solidFill>
                  <a:srgbClr val="0070C0"/>
                </a:solidFill>
              </a:rPr>
              <a:t>)</a:t>
            </a:r>
            <a:endParaRPr lang="en-US" dirty="0">
              <a:solidFill>
                <a:srgbClr val="0070C0"/>
              </a:solidFill>
            </a:endParaRPr>
          </a:p>
          <a:p>
            <a:pPr lvl="1"/>
            <a:r>
              <a:rPr lang="en-US" altLang="zh-CN" i="1" dirty="0"/>
              <a:t> </a:t>
            </a:r>
            <a:r>
              <a:rPr lang="en-US" altLang="zh-CN" i="1" dirty="0" err="1">
                <a:solidFill>
                  <a:srgbClr val="0070C0"/>
                </a:solidFill>
              </a:rPr>
              <a:t>get_superstep_number</a:t>
            </a:r>
            <a:r>
              <a:rPr lang="en-US" altLang="zh-CN" dirty="0">
                <a:solidFill>
                  <a:srgbClr val="0070C0"/>
                </a:solidFill>
              </a:rPr>
              <a:t>()</a:t>
            </a:r>
          </a:p>
          <a:p>
            <a:pPr lvl="1"/>
            <a:r>
              <a:rPr lang="en-US" altLang="zh-CN" i="1" dirty="0"/>
              <a:t> </a:t>
            </a:r>
            <a:r>
              <a:rPr lang="en-US" altLang="zh-CN" i="1" dirty="0" err="1"/>
              <a:t>u</a:t>
            </a:r>
            <a:r>
              <a:rPr lang="en-US" altLang="zh-CN" dirty="0" err="1"/>
              <a:t>.</a:t>
            </a:r>
            <a:r>
              <a:rPr lang="en-US" altLang="zh-CN" i="1" dirty="0" err="1">
                <a:solidFill>
                  <a:srgbClr val="0070C0"/>
                </a:solidFill>
              </a:rPr>
              <a:t>vote_to_halt</a:t>
            </a:r>
            <a:r>
              <a:rPr lang="en-US" altLang="zh-CN" dirty="0">
                <a:solidFill>
                  <a:srgbClr val="0070C0"/>
                </a:solidFill>
              </a:rPr>
              <a:t>()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6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4780788" y="3340100"/>
            <a:ext cx="39885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+mn-lt"/>
              </a:rPr>
              <a:t>Called inside </a:t>
            </a:r>
            <a:r>
              <a:rPr lang="en-US" altLang="zh-CN" i="1" dirty="0" err="1">
                <a:latin typeface="+mn-lt"/>
              </a:rPr>
              <a:t>u</a:t>
            </a:r>
            <a:r>
              <a:rPr lang="en-US" altLang="zh-CN" dirty="0" err="1">
                <a:latin typeface="+mn-lt"/>
              </a:rPr>
              <a:t>.</a:t>
            </a:r>
            <a:r>
              <a:rPr lang="en-US" altLang="zh-CN" i="1" dirty="0" err="1">
                <a:solidFill>
                  <a:srgbClr val="0070C0"/>
                </a:solidFill>
                <a:latin typeface="+mn-lt"/>
              </a:rPr>
              <a:t>compute</a:t>
            </a:r>
            <a:r>
              <a:rPr lang="en-US" altLang="zh-CN" dirty="0">
                <a:solidFill>
                  <a:srgbClr val="0070C0"/>
                </a:solidFill>
                <a:latin typeface="+mn-lt"/>
              </a:rPr>
              <a:t>(</a:t>
            </a:r>
            <a:r>
              <a:rPr lang="en-US" altLang="zh-CN" i="1" dirty="0" err="1">
                <a:latin typeface="+mn-lt"/>
              </a:rPr>
              <a:t>msgs</a:t>
            </a:r>
            <a:r>
              <a:rPr lang="en-US" altLang="zh-CN" dirty="0">
                <a:solidFill>
                  <a:srgbClr val="0070C0"/>
                </a:solidFill>
                <a:latin typeface="+mn-lt"/>
              </a:rPr>
              <a:t>)</a:t>
            </a:r>
            <a:endParaRPr lang="zh-CN" altLang="en-US" dirty="0">
              <a:latin typeface="+mn-lt"/>
            </a:endParaRPr>
          </a:p>
        </p:txBody>
      </p:sp>
      <p:sp>
        <p:nvSpPr>
          <p:cNvPr id="60" name="右大括号 59"/>
          <p:cNvSpPr/>
          <p:nvPr/>
        </p:nvSpPr>
        <p:spPr>
          <a:xfrm>
            <a:off x="4483100" y="2944509"/>
            <a:ext cx="255588" cy="1225544"/>
          </a:xfrm>
          <a:prstGeom prst="rightBrace">
            <a:avLst>
              <a:gd name="adj1" fmla="val 54709"/>
              <a:gd name="adj2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72331"/>
      </p:ext>
    </p:extLst>
  </p:cSld>
  <p:clrMapOvr>
    <a:masterClrMapping/>
  </p:clrMapOvr>
  <p:transition>
    <p:fad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B7B8296B-B777-2244-9C4F-5F3E8C60D1AA}"/>
              </a:ext>
            </a:extLst>
          </p:cNvPr>
          <p:cNvCxnSpPr>
            <a:cxnSpLocks/>
          </p:cNvCxnSpPr>
          <p:nvPr/>
        </p:nvCxnSpPr>
        <p:spPr>
          <a:xfrm>
            <a:off x="4983488" y="3501586"/>
            <a:ext cx="0" cy="3219889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Vertex</a:t>
            </a:r>
            <a:r>
              <a:rPr lang="zh-CN" altLang="en-US" b="1" dirty="0"/>
              <a:t> </a:t>
            </a:r>
            <a:r>
              <a:rPr lang="en-US" altLang="zh-CN" b="1" dirty="0"/>
              <a:t>State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60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7F20D0D8-56BF-FB46-A32F-608B23A8F412}"/>
              </a:ext>
            </a:extLst>
          </p:cNvPr>
          <p:cNvSpPr/>
          <p:nvPr/>
        </p:nvSpPr>
        <p:spPr>
          <a:xfrm>
            <a:off x="4457810" y="2050674"/>
            <a:ext cx="18630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Small logs </a:t>
            </a:r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  <a:sym typeface="Wingdings" pitchFamily="2" charset="2"/>
              </a:rPr>
              <a:t></a:t>
            </a:r>
            <a:endParaRPr lang="en-US" altLang="zh-CN" b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7618DF9-8776-0B4C-8E2E-491FE361070F}"/>
              </a:ext>
            </a:extLst>
          </p:cNvPr>
          <p:cNvCxnSpPr>
            <a:cxnSpLocks/>
          </p:cNvCxnSpPr>
          <p:nvPr/>
        </p:nvCxnSpPr>
        <p:spPr>
          <a:xfrm>
            <a:off x="5682308" y="3645024"/>
            <a:ext cx="2708619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triangl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6" name="Picture 85">
            <a:extLst>
              <a:ext uri="{FF2B5EF4-FFF2-40B4-BE49-F238E27FC236}">
                <a16:creationId xmlns:a16="http://schemas.microsoft.com/office/drawing/2014/main" id="{71B90027-06AB-F940-B2BF-FE16AAB9513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A248DFC0-55B7-924D-9307-7713E8B572F9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8" name="Picture 87">
            <a:extLst>
              <a:ext uri="{FF2B5EF4-FFF2-40B4-BE49-F238E27FC236}">
                <a16:creationId xmlns:a16="http://schemas.microsoft.com/office/drawing/2014/main" id="{5732AF39-0337-ED43-9160-5EE970872E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009582F6-D903-AD48-90AD-3F813E3EA8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CF0920C0-E764-3443-98FA-08CF29EB94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0C68E99F-C634-C944-9E87-A79A35A860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164505FB-4CB1-B74F-B088-5F48279BA5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3159BAB0-F36E-5249-A844-883D0607C4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7C2E4B10-E194-B24A-A4F2-816649CAEA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50A436A9-714E-0E48-86F9-0F07A8C3D9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2EFC6836-90F7-5447-9C7F-1B85E07B46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7A18805E-CC63-CA41-A620-5FDF32B8E35A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0" name="Picture 109">
            <a:extLst>
              <a:ext uri="{FF2B5EF4-FFF2-40B4-BE49-F238E27FC236}">
                <a16:creationId xmlns:a16="http://schemas.microsoft.com/office/drawing/2014/main" id="{37217177-9067-8B41-AE8E-C7157B9053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C03A91E8-F031-DF45-86BF-9F07175066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112" name="Picture 111">
            <a:extLst>
              <a:ext uri="{FF2B5EF4-FFF2-40B4-BE49-F238E27FC236}">
                <a16:creationId xmlns:a16="http://schemas.microsoft.com/office/drawing/2014/main" id="{EDC587B2-385A-284E-84D9-701B68737F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63045DAD-B8B3-CE4F-AFC4-549250F03B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id="{2A2FC86B-43E6-5447-9213-9B90D18D9D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839F9866-021D-B842-BC00-C3FE1FA08BD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62126180-AA8D-6B4F-85F8-AE24FA88092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48174D4D-2405-BD4F-90A3-32BB17A9F71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FBA7475C-BFF6-7343-96BA-B5069201B75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6CBB4A72-432D-544B-BF75-7D8266608E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5504629"/>
            <a:ext cx="509656" cy="509656"/>
          </a:xfrm>
          <a:prstGeom prst="rect">
            <a:avLst/>
          </a:prstGeom>
        </p:spPr>
      </p:pic>
      <p:pic>
        <p:nvPicPr>
          <p:cNvPr id="135" name="Picture 134">
            <a:extLst>
              <a:ext uri="{FF2B5EF4-FFF2-40B4-BE49-F238E27FC236}">
                <a16:creationId xmlns:a16="http://schemas.microsoft.com/office/drawing/2014/main" id="{162F950F-F917-864B-BB62-ECF89D76CB7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5485127"/>
            <a:ext cx="509656" cy="509656"/>
          </a:xfrm>
          <a:prstGeom prst="rect">
            <a:avLst/>
          </a:prstGeom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3A6E7699-7CC3-0E46-B256-F7A4DE715B5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55EDC331-D665-104F-A462-593DE1F063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sp>
        <p:nvSpPr>
          <p:cNvPr id="143" name="Rectangle 142">
            <a:extLst>
              <a:ext uri="{FF2B5EF4-FFF2-40B4-BE49-F238E27FC236}">
                <a16:creationId xmlns:a16="http://schemas.microsoft.com/office/drawing/2014/main" id="{F69C1345-5049-7547-BE50-458C04E80C32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49258028-FC25-4F41-8870-CCD41A89684F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00963998-DAAF-594A-BAC4-B072EF79B76B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CB361D71-793B-E941-AF9B-29CBABB12A27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6708EDE2-558C-0246-8C29-82F48E2DCCC5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148" name="Picture 147">
            <a:extLst>
              <a:ext uri="{FF2B5EF4-FFF2-40B4-BE49-F238E27FC236}">
                <a16:creationId xmlns:a16="http://schemas.microsoft.com/office/drawing/2014/main" id="{DBAB8E53-26EC-F04C-8EBF-29EB22D7E1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149" name="Picture 148">
            <a:extLst>
              <a:ext uri="{FF2B5EF4-FFF2-40B4-BE49-F238E27FC236}">
                <a16:creationId xmlns:a16="http://schemas.microsoft.com/office/drawing/2014/main" id="{9AEE464F-319D-4840-AB5D-C73AC62820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DB55CFB-24D9-0D4F-962A-41B4F8053776}"/>
              </a:ext>
            </a:extLst>
          </p:cNvPr>
          <p:cNvSpPr/>
          <p:nvPr/>
        </p:nvSpPr>
        <p:spPr>
          <a:xfrm>
            <a:off x="8299539" y="3902474"/>
            <a:ext cx="856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accent5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LWCP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4DF0B38-582B-2B42-A330-283F55026724}"/>
              </a:ext>
            </a:extLst>
          </p:cNvPr>
          <p:cNvSpPr/>
          <p:nvPr/>
        </p:nvSpPr>
        <p:spPr>
          <a:xfrm>
            <a:off x="2764704" y="1167375"/>
            <a:ext cx="63114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</a:t>
            </a:r>
          </a:p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Only send those </a:t>
            </a:r>
            <a:r>
              <a:rPr lang="en-US" altLang="zh-CN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msgs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to respawned worker(s)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322ABE5-25E5-3348-AEE0-D0772434877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21901" y="4180160"/>
            <a:ext cx="231180" cy="18494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C507707-D560-A044-A4B5-F264C0E19B76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1496" y="4180160"/>
            <a:ext cx="231180" cy="18494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292BD1E3-D2CA-4D45-8B84-D54EF1A62E0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49337" y="4180160"/>
            <a:ext cx="231180" cy="18494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49C6A888-3593-5F43-82A2-EA9B57A875E4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48932" y="4180160"/>
            <a:ext cx="231180" cy="18494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6B05CA1B-DBB8-F448-8D2A-85AC208A9D6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9693" y="3699796"/>
            <a:ext cx="509656" cy="50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95867"/>
      </p:ext>
    </p:extLst>
  </p:cSld>
  <p:clrMapOvr>
    <a:masterClrMapping/>
  </p:clrMapOvr>
  <p:transition>
    <p:fad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B7B8296B-B777-2244-9C4F-5F3E8C60D1AA}"/>
              </a:ext>
            </a:extLst>
          </p:cNvPr>
          <p:cNvCxnSpPr>
            <a:cxnSpLocks/>
          </p:cNvCxnSpPr>
          <p:nvPr/>
        </p:nvCxnSpPr>
        <p:spPr>
          <a:xfrm>
            <a:off x="4983488" y="3501586"/>
            <a:ext cx="0" cy="3219889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Vertex</a:t>
            </a:r>
            <a:r>
              <a:rPr lang="zh-CN" altLang="en-US" b="1" dirty="0"/>
              <a:t> </a:t>
            </a:r>
            <a:r>
              <a:rPr lang="en-US" altLang="zh-CN" b="1" dirty="0"/>
              <a:t>State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61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7F20D0D8-56BF-FB46-A32F-608B23A8F412}"/>
              </a:ext>
            </a:extLst>
          </p:cNvPr>
          <p:cNvSpPr/>
          <p:nvPr/>
        </p:nvSpPr>
        <p:spPr>
          <a:xfrm>
            <a:off x="4457810" y="2050674"/>
            <a:ext cx="18630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Small logs </a:t>
            </a:r>
            <a:r>
              <a:rPr lang="en-US" altLang="zh-CN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  <a:sym typeface="Wingdings" pitchFamily="2" charset="2"/>
              </a:rPr>
              <a:t></a:t>
            </a:r>
            <a:endParaRPr lang="en-US" altLang="zh-CN" b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7618DF9-8776-0B4C-8E2E-491FE361070F}"/>
              </a:ext>
            </a:extLst>
          </p:cNvPr>
          <p:cNvCxnSpPr>
            <a:cxnSpLocks/>
          </p:cNvCxnSpPr>
          <p:nvPr/>
        </p:nvCxnSpPr>
        <p:spPr>
          <a:xfrm>
            <a:off x="5682308" y="3645024"/>
            <a:ext cx="2708619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triangl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6" name="Picture 85">
            <a:extLst>
              <a:ext uri="{FF2B5EF4-FFF2-40B4-BE49-F238E27FC236}">
                <a16:creationId xmlns:a16="http://schemas.microsoft.com/office/drawing/2014/main" id="{71B90027-06AB-F940-B2BF-FE16AAB9513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1880" y="2801395"/>
            <a:ext cx="509656" cy="509656"/>
          </a:xfrm>
          <a:prstGeom prst="rect">
            <a:avLst/>
          </a:prstGeom>
        </p:spPr>
      </p:pic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A248DFC0-55B7-924D-9307-7713E8B572F9}"/>
              </a:ext>
            </a:extLst>
          </p:cNvPr>
          <p:cNvCxnSpPr>
            <a:cxnSpLocks/>
          </p:cNvCxnSpPr>
          <p:nvPr/>
        </p:nvCxnSpPr>
        <p:spPr>
          <a:xfrm>
            <a:off x="2833355" y="2778555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8" name="Picture 87">
            <a:extLst>
              <a:ext uri="{FF2B5EF4-FFF2-40B4-BE49-F238E27FC236}">
                <a16:creationId xmlns:a16="http://schemas.microsoft.com/office/drawing/2014/main" id="{5732AF39-0337-ED43-9160-5EE970872E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5301208"/>
            <a:ext cx="1625600" cy="360040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009582F6-D903-AD48-90AD-3F813E3EA8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6203681"/>
            <a:ext cx="1625600" cy="36004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CF0920C0-E764-3443-98FA-08CF29EB94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2598535"/>
            <a:ext cx="1625600" cy="36004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0C68E99F-C634-C944-9E87-A79A35A860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3501008"/>
            <a:ext cx="1625600" cy="36004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164505FB-4CB1-B74F-B088-5F48279BA5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2010296" y="4389711"/>
            <a:ext cx="1625600" cy="36004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3159BAB0-F36E-5249-A844-883D0607C4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5321101"/>
            <a:ext cx="1625600" cy="360040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7C2E4B10-E194-B24A-A4F2-816649CAEA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6223574"/>
            <a:ext cx="1625600" cy="360040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50A436A9-714E-0E48-86F9-0F07A8C3D9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3501008"/>
            <a:ext cx="1625600" cy="360040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2EFC6836-90F7-5447-9C7F-1B85E07B46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4160429" y="4409604"/>
            <a:ext cx="1625600" cy="360040"/>
          </a:xfrm>
          <a:prstGeom prst="rect">
            <a:avLst/>
          </a:prstGeom>
        </p:spPr>
      </p:pic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7A18805E-CC63-CA41-A620-5FDF32B8E35A}"/>
              </a:ext>
            </a:extLst>
          </p:cNvPr>
          <p:cNvCxnSpPr>
            <a:cxnSpLocks/>
          </p:cNvCxnSpPr>
          <p:nvPr/>
        </p:nvCxnSpPr>
        <p:spPr>
          <a:xfrm>
            <a:off x="7143880" y="2798448"/>
            <a:ext cx="0" cy="394292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0" name="Picture 109">
            <a:extLst>
              <a:ext uri="{FF2B5EF4-FFF2-40B4-BE49-F238E27FC236}">
                <a16:creationId xmlns:a16="http://schemas.microsoft.com/office/drawing/2014/main" id="{37217177-9067-8B41-AE8E-C7157B9053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5321101"/>
            <a:ext cx="1625600" cy="360040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C03A91E8-F031-DF45-86BF-9F07175066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6223574"/>
            <a:ext cx="1625600" cy="360040"/>
          </a:xfrm>
          <a:prstGeom prst="rect">
            <a:avLst/>
          </a:prstGeom>
        </p:spPr>
      </p:pic>
      <p:pic>
        <p:nvPicPr>
          <p:cNvPr id="112" name="Picture 111">
            <a:extLst>
              <a:ext uri="{FF2B5EF4-FFF2-40B4-BE49-F238E27FC236}">
                <a16:creationId xmlns:a16="http://schemas.microsoft.com/office/drawing/2014/main" id="{EDC587B2-385A-284E-84D9-701B68737F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2618428"/>
            <a:ext cx="1625600" cy="360040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63045DAD-B8B3-CE4F-AFC4-549250F03B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3501008"/>
            <a:ext cx="1625600" cy="360040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id="{2A2FC86B-43E6-5447-9213-9B90D18D9D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283" b="45569"/>
          <a:stretch/>
        </p:blipFill>
        <p:spPr>
          <a:xfrm>
            <a:off x="6320821" y="4409604"/>
            <a:ext cx="1625600" cy="360040"/>
          </a:xfrm>
          <a:prstGeom prst="rect">
            <a:avLst/>
          </a:prstGeom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839F9866-021D-B842-BC00-C3FE1FA08BD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88450" y="2781893"/>
            <a:ext cx="509656" cy="509656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62126180-AA8D-6B4F-85F8-AE24FA88092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3716641"/>
            <a:ext cx="509656" cy="509656"/>
          </a:xfrm>
          <a:prstGeom prst="rect">
            <a:avLst/>
          </a:prstGeom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48174D4D-2405-BD4F-90A3-32BB17A9F71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3697139"/>
            <a:ext cx="509656" cy="509656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FBA7475C-BFF6-7343-96BA-B5069201B75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90927" y="3284984"/>
            <a:ext cx="669380" cy="669380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6CBB4A72-432D-544B-BF75-7D8266608E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10190" y="5504629"/>
            <a:ext cx="509656" cy="509656"/>
          </a:xfrm>
          <a:prstGeom prst="rect">
            <a:avLst/>
          </a:prstGeom>
        </p:spPr>
      </p:pic>
      <p:pic>
        <p:nvPicPr>
          <p:cNvPr id="135" name="Picture 134">
            <a:extLst>
              <a:ext uri="{FF2B5EF4-FFF2-40B4-BE49-F238E27FC236}">
                <a16:creationId xmlns:a16="http://schemas.microsoft.com/office/drawing/2014/main" id="{162F950F-F917-864B-BB62-ECF89D76CB7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06760" y="5485127"/>
            <a:ext cx="509656" cy="509656"/>
          </a:xfrm>
          <a:prstGeom prst="rect">
            <a:avLst/>
          </a:prstGeom>
        </p:spPr>
      </p:pic>
      <p:sp>
        <p:nvSpPr>
          <p:cNvPr id="143" name="Rectangle 142">
            <a:extLst>
              <a:ext uri="{FF2B5EF4-FFF2-40B4-BE49-F238E27FC236}">
                <a16:creationId xmlns:a16="http://schemas.microsoft.com/office/drawing/2014/main" id="{F69C1345-5049-7547-BE50-458C04E80C32}"/>
              </a:ext>
            </a:extLst>
          </p:cNvPr>
          <p:cNvSpPr/>
          <p:nvPr/>
        </p:nvSpPr>
        <p:spPr>
          <a:xfrm>
            <a:off x="490376" y="2575927"/>
            <a:ext cx="12218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endParaRPr lang="en-US" sz="1600" i="1" dirty="0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49258028-FC25-4F41-8870-CCD41A89684F}"/>
              </a:ext>
            </a:extLst>
          </p:cNvPr>
          <p:cNvSpPr/>
          <p:nvPr/>
        </p:nvSpPr>
        <p:spPr>
          <a:xfrm>
            <a:off x="480456" y="3470670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sz="1600" dirty="0"/>
              <a:t>2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00963998-DAAF-594A-BAC4-B072EF79B76B}"/>
              </a:ext>
            </a:extLst>
          </p:cNvPr>
          <p:cNvSpPr/>
          <p:nvPr/>
        </p:nvSpPr>
        <p:spPr>
          <a:xfrm>
            <a:off x="480291" y="5324736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4</a:t>
            </a:r>
            <a:endParaRPr lang="en-US" sz="1600" dirty="0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CB361D71-793B-E941-AF9B-29CBABB12A27}"/>
              </a:ext>
            </a:extLst>
          </p:cNvPr>
          <p:cNvSpPr/>
          <p:nvPr/>
        </p:nvSpPr>
        <p:spPr>
          <a:xfrm>
            <a:off x="470371" y="6219479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5</a:t>
            </a:r>
            <a:endParaRPr lang="en-US" sz="1600" dirty="0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6708EDE2-558C-0246-8C29-82F48E2DCCC5}"/>
              </a:ext>
            </a:extLst>
          </p:cNvPr>
          <p:cNvSpPr/>
          <p:nvPr/>
        </p:nvSpPr>
        <p:spPr>
          <a:xfrm>
            <a:off x="470371" y="4397703"/>
            <a:ext cx="15712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/>
              <a:t>Superstep</a:t>
            </a:r>
            <a:r>
              <a:rPr lang="en-US" sz="1600" dirty="0"/>
              <a:t> </a:t>
            </a:r>
            <a:r>
              <a:rPr lang="en-US" altLang="zh-CN" sz="1600" i="1" dirty="0" err="1"/>
              <a:t>i</a:t>
            </a:r>
            <a:r>
              <a:rPr lang="zh-CN" altLang="en-US" sz="1600" dirty="0"/>
              <a:t> </a:t>
            </a:r>
            <a:r>
              <a:rPr lang="en-US" altLang="zh-CN" sz="1600" dirty="0"/>
              <a:t>+</a:t>
            </a:r>
            <a:r>
              <a:rPr lang="zh-CN" altLang="en-US" sz="1600" dirty="0"/>
              <a:t> 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pic>
        <p:nvPicPr>
          <p:cNvPr id="148" name="Picture 147">
            <a:extLst>
              <a:ext uri="{FF2B5EF4-FFF2-40B4-BE49-F238E27FC236}">
                <a16:creationId xmlns:a16="http://schemas.microsoft.com/office/drawing/2014/main" id="{DBAB8E53-26EC-F04C-8EBF-29EB22D7E1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3622433" y="2941252"/>
            <a:ext cx="252933" cy="252933"/>
          </a:xfrm>
          <a:prstGeom prst="rect">
            <a:avLst/>
          </a:prstGeom>
        </p:spPr>
      </p:pic>
      <p:pic>
        <p:nvPicPr>
          <p:cNvPr id="149" name="Picture 148">
            <a:extLst>
              <a:ext uri="{FF2B5EF4-FFF2-40B4-BE49-F238E27FC236}">
                <a16:creationId xmlns:a16="http://schemas.microsoft.com/office/drawing/2014/main" id="{9AEE464F-319D-4840-AB5D-C73AC62820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7929348" y="2924944"/>
            <a:ext cx="252933" cy="2529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DB55CFB-24D9-0D4F-962A-41B4F8053776}"/>
              </a:ext>
            </a:extLst>
          </p:cNvPr>
          <p:cNvSpPr/>
          <p:nvPr/>
        </p:nvSpPr>
        <p:spPr>
          <a:xfrm>
            <a:off x="8299539" y="3902474"/>
            <a:ext cx="856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accent5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LWCP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4DF0B38-582B-2B42-A330-283F55026724}"/>
              </a:ext>
            </a:extLst>
          </p:cNvPr>
          <p:cNvSpPr/>
          <p:nvPr/>
        </p:nvSpPr>
        <p:spPr>
          <a:xfrm>
            <a:off x="2764704" y="1167375"/>
            <a:ext cx="63114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Shuffling</a:t>
            </a:r>
          </a:p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Only send those </a:t>
            </a:r>
            <a:r>
              <a:rPr lang="en-US" altLang="zh-CN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msgs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to respawned worker(s)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6B05CA1B-DBB8-F448-8D2A-85AC208A9D6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9693" y="3699796"/>
            <a:ext cx="509656" cy="509656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B310919B-9B5F-314B-B835-7ECBFF68955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97963" y="4626911"/>
            <a:ext cx="509656" cy="509656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39376A3B-D940-B14F-9184-7F316B42042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4533" y="4607409"/>
            <a:ext cx="509656" cy="509656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809BF93A-7064-624C-B5E2-A4A02E6843B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30104" y="4813809"/>
            <a:ext cx="231180" cy="184944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726170A8-14EA-714F-A3D1-69CDEF43002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9699" y="4813809"/>
            <a:ext cx="231180" cy="184944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9D40D88C-6162-B44F-9BC4-3A85B83CE8AC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7540" y="4813809"/>
            <a:ext cx="231180" cy="184944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42CFDAEA-08F0-8F47-A6A9-F94B097A6923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7135" y="4813809"/>
            <a:ext cx="231180" cy="184944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9F3EF24E-6D56-B14A-9D35-7C95B8A8D129}"/>
              </a:ext>
            </a:extLst>
          </p:cNvPr>
          <p:cNvSpPr/>
          <p:nvPr/>
        </p:nvSpPr>
        <p:spPr>
          <a:xfrm>
            <a:off x="3447719" y="4608975"/>
            <a:ext cx="620225" cy="62022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9C9FA794-3B83-EB4C-8BCA-40FAE9446CF0}"/>
              </a:ext>
            </a:extLst>
          </p:cNvPr>
          <p:cNvSpPr/>
          <p:nvPr/>
        </p:nvSpPr>
        <p:spPr>
          <a:xfrm>
            <a:off x="7758243" y="4575748"/>
            <a:ext cx="620225" cy="620225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41B5464C-9A39-BE44-BC18-698F97B4B8F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30104" y="5116264"/>
            <a:ext cx="231180" cy="184944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F8EE1ACE-2989-2648-A145-8F94C43AB673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29699" y="5116264"/>
            <a:ext cx="231180" cy="184944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CE6886CF-CF93-5A4F-95CE-8178B48C808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7540" y="5116264"/>
            <a:ext cx="231180" cy="184944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F47E2DAB-8CC9-BE4A-8BE6-98870412F0F6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7135" y="5116264"/>
            <a:ext cx="231180" cy="184944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229578ED-8682-0E47-85E3-742D82E206F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51238" y="4647536"/>
            <a:ext cx="509656" cy="509656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343C1702-E309-0346-B62E-9EC83B992262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84015" y="4776110"/>
            <a:ext cx="231180" cy="184944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AE2A7EE6-46B8-4C49-A5C9-8F75D23D666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83610" y="4776110"/>
            <a:ext cx="231180" cy="18494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28FF12F3-CC13-2244-82F5-E3A8591EB122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86264" y="4777351"/>
            <a:ext cx="231180" cy="184944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C3BA4E23-5FB1-7C4D-982F-3C06317E635C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85859" y="4777351"/>
            <a:ext cx="231180" cy="18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2695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73" grpId="0" animBg="1"/>
      <p:bldP spid="73" grpId="1" animBg="1"/>
      <p:bldP spid="74" grpId="0" animBg="1"/>
      <p:bldP spid="74" grpId="1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/>
              <a:t>Vertex</a:t>
            </a:r>
            <a:r>
              <a:rPr lang="zh-CN" altLang="en-US" b="1" dirty="0"/>
              <a:t> </a:t>
            </a:r>
            <a:r>
              <a:rPr lang="en-US" altLang="zh-CN" b="1" dirty="0"/>
              <a:t>State</a:t>
            </a:r>
            <a:r>
              <a:rPr lang="zh-CN" altLang="en-US" b="1" dirty="0"/>
              <a:t> </a:t>
            </a:r>
            <a:r>
              <a:rPr lang="en-US" altLang="zh-CN" b="1" dirty="0"/>
              <a:t>Logging</a:t>
            </a:r>
            <a:endParaRPr lang="en-US" b="1" dirty="0"/>
          </a:p>
          <a:p>
            <a:pPr lvl="1"/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LWCP</a:t>
            </a:r>
          </a:p>
          <a:p>
            <a:pPr lvl="1"/>
            <a:r>
              <a:rPr lang="en-US" altLang="zh-CN" dirty="0"/>
              <a:t>Negligible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deleting</a:t>
            </a:r>
            <a:r>
              <a:rPr lang="zh-CN" altLang="en-US" dirty="0"/>
              <a:t> </a:t>
            </a:r>
            <a:r>
              <a:rPr lang="en-US" altLang="zh-CN" dirty="0"/>
              <a:t>vertex</a:t>
            </a:r>
            <a:r>
              <a:rPr lang="zh-CN" altLang="en-US" dirty="0"/>
              <a:t> </a:t>
            </a:r>
            <a:r>
              <a:rPr lang="en-US" altLang="zh-CN" dirty="0"/>
              <a:t>state</a:t>
            </a:r>
            <a:r>
              <a:rPr lang="zh-CN" altLang="en-US" dirty="0"/>
              <a:t> </a:t>
            </a:r>
            <a:r>
              <a:rPr lang="en-US" altLang="zh-CN" dirty="0"/>
              <a:t>logs</a:t>
            </a:r>
          </a:p>
          <a:p>
            <a:pPr lvl="1"/>
            <a:r>
              <a:rPr lang="en-US" altLang="zh-CN" dirty="0"/>
              <a:t>Recovery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0070C0"/>
                </a:solidFill>
              </a:rPr>
              <a:t>4x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0070C0"/>
                </a:solidFill>
              </a:rPr>
              <a:t>8x</a:t>
            </a:r>
            <a:r>
              <a:rPr lang="zh-CN" altLang="en-US" dirty="0"/>
              <a:t> </a:t>
            </a:r>
            <a:r>
              <a:rPr lang="en-US" altLang="zh-CN" dirty="0"/>
              <a:t>faster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62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87987"/>
      </p:ext>
    </p:extLst>
  </p:cSld>
  <p:clrMapOvr>
    <a:masterClrMapping/>
  </p:clrMapOvr>
  <p:transition>
    <p:fad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Our</a:t>
            </a:r>
            <a:r>
              <a:rPr lang="zh-CN" altLang="en-US" sz="4000" dirty="0"/>
              <a:t> </a:t>
            </a:r>
            <a:r>
              <a:rPr lang="en-US" altLang="zh-CN" sz="4000" dirty="0"/>
              <a:t>Other</a:t>
            </a:r>
            <a:r>
              <a:rPr lang="zh-CN" altLang="en-US" sz="4000" dirty="0"/>
              <a:t> </a:t>
            </a:r>
            <a:r>
              <a:rPr lang="en-US" altLang="zh-CN" sz="4000" dirty="0"/>
              <a:t>Graph-Parallel</a:t>
            </a:r>
            <a:r>
              <a:rPr lang="zh-CN" altLang="en-US" sz="4000" dirty="0"/>
              <a:t> </a:t>
            </a:r>
            <a:r>
              <a:rPr lang="en-US" altLang="zh-CN" sz="4000" dirty="0"/>
              <a:t>Systems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altLang="zh-CN" b="1" dirty="0" err="1"/>
              <a:t>Blogel</a:t>
            </a:r>
            <a:r>
              <a:rPr lang="zh-CN" altLang="en-US" b="1" dirty="0"/>
              <a:t> </a:t>
            </a:r>
            <a:r>
              <a:rPr lang="en-US" altLang="zh-CN" b="1" dirty="0"/>
              <a:t>[PVLDB’14]</a:t>
            </a:r>
          </a:p>
          <a:p>
            <a:r>
              <a:rPr lang="en-US" altLang="zh-CN" b="1" dirty="0"/>
              <a:t>Pregel+</a:t>
            </a:r>
            <a:r>
              <a:rPr lang="zh-CN" altLang="en-US" b="1" dirty="0"/>
              <a:t> </a:t>
            </a:r>
            <a:r>
              <a:rPr lang="en-US" altLang="zh-CN" b="1" dirty="0"/>
              <a:t>[WWW’15]</a:t>
            </a:r>
          </a:p>
          <a:p>
            <a:r>
              <a:rPr lang="en-US" altLang="zh-CN" b="1" dirty="0" err="1"/>
              <a:t>Quegel</a:t>
            </a:r>
            <a:r>
              <a:rPr lang="zh-CN" altLang="en-US" b="1" dirty="0"/>
              <a:t> </a:t>
            </a:r>
            <a:r>
              <a:rPr lang="en-US" altLang="zh-CN" b="1" dirty="0"/>
              <a:t>[PVLDB’16]</a:t>
            </a:r>
          </a:p>
          <a:p>
            <a:r>
              <a:rPr lang="en-US" altLang="zh-CN" b="1" dirty="0" err="1"/>
              <a:t>GraphD</a:t>
            </a:r>
            <a:r>
              <a:rPr lang="zh-CN" altLang="en-US" b="1" dirty="0"/>
              <a:t> </a:t>
            </a:r>
            <a:r>
              <a:rPr lang="en-US" altLang="zh-CN" b="1" dirty="0"/>
              <a:t>[TPDS’18]</a:t>
            </a:r>
          </a:p>
          <a:p>
            <a:r>
              <a:rPr lang="en-US" altLang="zh-CN" b="1" dirty="0"/>
              <a:t>G-Miner</a:t>
            </a:r>
            <a:r>
              <a:rPr lang="zh-CN" altLang="en-US" b="1" dirty="0"/>
              <a:t> </a:t>
            </a:r>
            <a:r>
              <a:rPr lang="en-US" altLang="zh-CN" b="1" dirty="0"/>
              <a:t>[EuroSys’18]</a:t>
            </a:r>
          </a:p>
          <a:p>
            <a:r>
              <a:rPr lang="en-US" altLang="zh-CN" b="1" dirty="0"/>
              <a:t>G-thinker:</a:t>
            </a:r>
            <a:r>
              <a:rPr lang="zh-CN" altLang="en-US" b="1" dirty="0"/>
              <a:t> </a:t>
            </a:r>
            <a:endParaRPr lang="en-US" altLang="zh-CN" b="1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63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056056-1EC5-DB41-BCA0-92DCE1A1E1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3" y="1924286"/>
            <a:ext cx="3096344" cy="48161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DA2F67-33ED-C84F-A350-C7D3D5297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286" y="5524573"/>
            <a:ext cx="1208162" cy="121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91668"/>
      </p:ext>
    </p:extLst>
  </p:cSld>
  <p:clrMapOvr>
    <a:masterClrMapping/>
  </p:clrMapOvr>
  <p:transition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DE1F212-E36A-6C44-B33E-31147482829D}" type="slidenum">
              <a:rPr lang="en-US" smtClean="0"/>
              <a:pPr>
                <a:defRPr/>
              </a:pPr>
              <a:t>64</a:t>
            </a:fld>
            <a:endParaRPr lang="en-US" dirty="0"/>
          </a:p>
        </p:txBody>
      </p:sp>
      <p:sp>
        <p:nvSpPr>
          <p:cNvPr id="8" name="矩形 7"/>
          <p:cNvSpPr/>
          <p:nvPr/>
        </p:nvSpPr>
        <p:spPr>
          <a:xfrm>
            <a:off x="611560" y="5227459"/>
            <a:ext cx="493204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orbel" charset="0"/>
                <a:ea typeface="Corbel" charset="0"/>
                <a:cs typeface="Corbel" charset="0"/>
              </a:rPr>
              <a:t>Contact Info:</a:t>
            </a:r>
          </a:p>
          <a:p>
            <a:r>
              <a:rPr lang="en-US" sz="2000" dirty="0">
                <a:latin typeface="Corbel" charset="0"/>
                <a:ea typeface="Corbel" charset="0"/>
                <a:cs typeface="Corbel" charset="0"/>
              </a:rPr>
              <a:t>Email: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orbel" charset="0"/>
                <a:ea typeface="Corbel" charset="0"/>
                <a:cs typeface="Corbel" charset="0"/>
                <a:hlinkClick r:id="rId3"/>
              </a:rPr>
              <a:t>yanda@</a:t>
            </a:r>
            <a:r>
              <a:rPr lang="en-US" altLang="zh-CN" sz="2000" dirty="0">
                <a:solidFill>
                  <a:schemeClr val="tx2">
                    <a:lumMod val="75000"/>
                  </a:schemeClr>
                </a:solidFill>
                <a:latin typeface="Corbel" charset="0"/>
                <a:ea typeface="Corbel" charset="0"/>
                <a:cs typeface="Corbel" charset="0"/>
                <a:hlinkClick r:id="rId3"/>
              </a:rPr>
              <a:t>uab.edu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Corbel" charset="0"/>
              <a:ea typeface="Corbel" charset="0"/>
              <a:cs typeface="Corbel" charset="0"/>
            </a:endParaRPr>
          </a:p>
          <a:p>
            <a:r>
              <a:rPr lang="en-US" sz="2000" dirty="0">
                <a:latin typeface="Corbel" charset="0"/>
                <a:ea typeface="Corbel" charset="0"/>
                <a:cs typeface="Corbel" charset="0"/>
              </a:rPr>
              <a:t>Webpage: </a:t>
            </a:r>
            <a:r>
              <a:rPr lang="en-US" sz="2000" dirty="0">
                <a:latin typeface="Corbel" charset="0"/>
                <a:ea typeface="Corbel" charset="0"/>
                <a:cs typeface="Corbel" charset="0"/>
                <a:hlinkClick r:id="rId4"/>
              </a:rPr>
              <a:t>www.c</a:t>
            </a:r>
            <a:r>
              <a:rPr lang="en-US" altLang="zh-CN" sz="2000" dirty="0">
                <a:latin typeface="Corbel" charset="0"/>
                <a:ea typeface="Corbel" charset="0"/>
                <a:cs typeface="Corbel" charset="0"/>
                <a:hlinkClick r:id="rId4"/>
              </a:rPr>
              <a:t>s</a:t>
            </a:r>
            <a:r>
              <a:rPr lang="en-US" sz="2000" dirty="0">
                <a:latin typeface="Corbel" charset="0"/>
                <a:ea typeface="Corbel" charset="0"/>
                <a:cs typeface="Corbel" charset="0"/>
                <a:hlinkClick r:id="rId4"/>
              </a:rPr>
              <a:t>.</a:t>
            </a:r>
            <a:r>
              <a:rPr lang="en-US" altLang="zh-CN" sz="2000" dirty="0">
                <a:latin typeface="Corbel" charset="0"/>
                <a:ea typeface="Corbel" charset="0"/>
                <a:cs typeface="Corbel" charset="0"/>
                <a:hlinkClick r:id="rId4"/>
              </a:rPr>
              <a:t>uab</a:t>
            </a:r>
            <a:r>
              <a:rPr lang="en-US" sz="2000" dirty="0">
                <a:latin typeface="Corbel" charset="0"/>
                <a:ea typeface="Corbel" charset="0"/>
                <a:cs typeface="Corbel" charset="0"/>
                <a:hlinkClick r:id="rId4"/>
              </a:rPr>
              <a:t>.ed</a:t>
            </a:r>
            <a:r>
              <a:rPr lang="en-US" altLang="zh-CN" sz="2000" dirty="0">
                <a:latin typeface="Corbel" charset="0"/>
                <a:ea typeface="Corbel" charset="0"/>
                <a:cs typeface="Corbel" charset="0"/>
                <a:hlinkClick r:id="rId4"/>
              </a:rPr>
              <a:t>u</a:t>
            </a:r>
            <a:r>
              <a:rPr lang="en-US" sz="2000" dirty="0">
                <a:latin typeface="Corbel" charset="0"/>
                <a:ea typeface="Corbel" charset="0"/>
                <a:cs typeface="Corbel" charset="0"/>
                <a:hlinkClick r:id="rId4"/>
              </a:rPr>
              <a:t>/yanda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24800" y="4437112"/>
            <a:ext cx="17974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Corbel" charset="0"/>
                <a:ea typeface="Corbel" charset="0"/>
                <a:cs typeface="Corbel" charset="0"/>
              </a:rPr>
              <a:t>YAN, Da</a:t>
            </a:r>
          </a:p>
        </p:txBody>
      </p:sp>
      <p:sp>
        <p:nvSpPr>
          <p:cNvPr id="11" name="Subtitle 8"/>
          <p:cNvSpPr txBox="1">
            <a:spLocks/>
          </p:cNvSpPr>
          <p:nvPr/>
        </p:nvSpPr>
        <p:spPr bwMode="auto">
          <a:xfrm>
            <a:off x="-6936" y="2564904"/>
            <a:ext cx="9144000" cy="1368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3366FF"/>
                </a:solidFill>
                <a:effectLst/>
                <a:uLnTx/>
                <a:uFillTx/>
                <a:latin typeface="+mn-lt"/>
                <a:ea typeface="Corbel" charset="0"/>
                <a:cs typeface="Corbel" charset="0"/>
              </a:rPr>
              <a:t>Thank</a:t>
            </a:r>
            <a:r>
              <a:rPr kumimoji="0" lang="en-US" sz="4800" b="1" i="0" u="none" strike="noStrike" kern="1200" cap="none" spc="0" normalizeH="0" noProof="0" dirty="0">
                <a:ln>
                  <a:noFill/>
                </a:ln>
                <a:solidFill>
                  <a:srgbClr val="3366FF"/>
                </a:solidFill>
                <a:effectLst/>
                <a:uLnTx/>
                <a:uFillTx/>
                <a:latin typeface="+mn-lt"/>
                <a:ea typeface="Corbel" charset="0"/>
                <a:cs typeface="Corbel" charset="0"/>
              </a:rPr>
              <a:t>s !</a:t>
            </a:r>
            <a:endParaRPr kumimoji="0" lang="en-US" sz="2800" b="1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Corbel" charset="0"/>
              <a:cs typeface="Corbe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92400" y="317500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1C6C3A-7FAE-1F49-B7B2-7650C1D920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4275" y="4329933"/>
            <a:ext cx="3457849" cy="193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381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</a:t>
            </a:r>
            <a:r>
              <a:rPr lang="en-US" dirty="0" err="1"/>
              <a:t>Pregel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515350" cy="4221162"/>
          </a:xfrm>
        </p:spPr>
        <p:txBody>
          <a:bodyPr/>
          <a:lstStyle/>
          <a:p>
            <a:r>
              <a:rPr lang="en-US" b="1" dirty="0"/>
              <a:t>Vertex state</a:t>
            </a:r>
          </a:p>
          <a:p>
            <a:pPr lvl="1"/>
            <a:r>
              <a:rPr lang="en-US" dirty="0"/>
              <a:t>Active / inactive</a:t>
            </a:r>
          </a:p>
          <a:p>
            <a:pPr lvl="1"/>
            <a:r>
              <a:rPr lang="en-US" dirty="0"/>
              <a:t>Reactivated by messages</a:t>
            </a:r>
          </a:p>
          <a:p>
            <a:r>
              <a:rPr lang="en-US" b="1" dirty="0"/>
              <a:t>Stop condition</a:t>
            </a:r>
          </a:p>
          <a:p>
            <a:pPr lvl="1"/>
            <a:r>
              <a:rPr lang="en-US" dirty="0"/>
              <a:t>All vertices are halted, and</a:t>
            </a:r>
          </a:p>
          <a:p>
            <a:pPr lvl="1"/>
            <a:r>
              <a:rPr lang="en-US" dirty="0"/>
              <a:t>No pending messages for the next </a:t>
            </a:r>
            <a:r>
              <a:rPr lang="en-US" dirty="0" err="1"/>
              <a:t>superstep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7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92826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7">
            <a:extLst>
              <a:ext uri="{FF2B5EF4-FFF2-40B4-BE49-F238E27FC236}">
                <a16:creationId xmlns:a16="http://schemas.microsoft.com/office/drawing/2014/main" id="{D167B831-8C75-BB4F-8D37-9AA4644B075A}"/>
              </a:ext>
            </a:extLst>
          </p:cNvPr>
          <p:cNvCxnSpPr>
            <a:cxnSpLocks/>
            <a:stCxn id="8" idx="6"/>
            <a:endCxn id="16" idx="1"/>
          </p:cNvCxnSpPr>
          <p:nvPr/>
        </p:nvCxnSpPr>
        <p:spPr bwMode="auto">
          <a:xfrm>
            <a:off x="2799574" y="3874286"/>
            <a:ext cx="3109712" cy="1140766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7">
            <a:extLst>
              <a:ext uri="{FF2B5EF4-FFF2-40B4-BE49-F238E27FC236}">
                <a16:creationId xmlns:a16="http://schemas.microsoft.com/office/drawing/2014/main" id="{F421EEA3-1394-C647-9CFE-454BA5E8160E}"/>
              </a:ext>
            </a:extLst>
          </p:cNvPr>
          <p:cNvCxnSpPr>
            <a:cxnSpLocks/>
            <a:stCxn id="13" idx="3"/>
            <a:endCxn id="19" idx="1"/>
          </p:cNvCxnSpPr>
          <p:nvPr/>
        </p:nvCxnSpPr>
        <p:spPr bwMode="auto">
          <a:xfrm flipV="1">
            <a:off x="2839613" y="3917372"/>
            <a:ext cx="3077929" cy="1097680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</a:t>
            </a:r>
            <a:r>
              <a:rPr lang="en-US" dirty="0" err="1"/>
              <a:t>Pregel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229600" cy="4221162"/>
          </a:xfrm>
        </p:spPr>
        <p:txBody>
          <a:bodyPr/>
          <a:lstStyle/>
          <a:p>
            <a:r>
              <a:rPr lang="en-US" b="1" dirty="0"/>
              <a:t>Hash-Min: Connected Components</a:t>
            </a:r>
            <a:endParaRPr lang="en-US" alt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8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632026D-B0FF-634D-958D-ECD279B6A9F5}"/>
              </a:ext>
            </a:extLst>
          </p:cNvPr>
          <p:cNvSpPr/>
          <p:nvPr/>
        </p:nvSpPr>
        <p:spPr>
          <a:xfrm>
            <a:off x="4200970" y="4278464"/>
            <a:ext cx="375493" cy="3754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i="1" dirty="0">
                <a:latin typeface="Corbel" panose="020B0503020204020204" pitchFamily="34" charset="0"/>
                <a:cs typeface="Arial" panose="020B0604020202020204" pitchFamily="34" charset="0"/>
              </a:rPr>
              <a:t>v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55827D-3A2C-054B-B17E-813EDDC40F11}"/>
              </a:ext>
            </a:extLst>
          </p:cNvPr>
          <p:cNvSpPr/>
          <p:nvPr/>
        </p:nvSpPr>
        <p:spPr>
          <a:xfrm>
            <a:off x="2915816" y="2582010"/>
            <a:ext cx="29113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altLang="zh-CN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.compute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messages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)</a:t>
            </a: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88AFD7E-3592-3041-867A-F8B2E4D48DEC}"/>
              </a:ext>
            </a:extLst>
          </p:cNvPr>
          <p:cNvGrpSpPr/>
          <p:nvPr/>
        </p:nvGrpSpPr>
        <p:grpSpPr>
          <a:xfrm>
            <a:off x="2396864" y="3600367"/>
            <a:ext cx="429925" cy="461665"/>
            <a:chOff x="2096511" y="3342828"/>
            <a:chExt cx="429925" cy="461665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5561E8D-AA4B-C74E-A792-3093719201FB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B7F26AA-8E98-5742-8B28-E185F3815D28}"/>
                </a:ext>
              </a:extLst>
            </p:cNvPr>
            <p:cNvSpPr/>
            <p:nvPr/>
          </p:nvSpPr>
          <p:spPr>
            <a:xfrm>
              <a:off x="2096511" y="3342828"/>
              <a:ext cx="4299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u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588CAD-8328-D244-BABD-9DA4D4EBF909}"/>
              </a:ext>
            </a:extLst>
          </p:cNvPr>
          <p:cNvGrpSpPr/>
          <p:nvPr/>
        </p:nvGrpSpPr>
        <p:grpSpPr>
          <a:xfrm>
            <a:off x="2396864" y="4784219"/>
            <a:ext cx="442749" cy="461665"/>
            <a:chOff x="2090099" y="3342828"/>
            <a:chExt cx="442749" cy="461665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44D2E6C-1ED5-204B-B19B-3FC1D5852779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7CCCE99-F49B-F241-9892-FB0D71618FBB}"/>
                </a:ext>
              </a:extLst>
            </p:cNvPr>
            <p:cNvSpPr/>
            <p:nvPr/>
          </p:nvSpPr>
          <p:spPr>
            <a:xfrm>
              <a:off x="2090099" y="3342828"/>
              <a:ext cx="4427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u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7B1A5A5-D04C-614F-B9F3-2E76C0A76F8F}"/>
              </a:ext>
            </a:extLst>
          </p:cNvPr>
          <p:cNvGrpSpPr/>
          <p:nvPr/>
        </p:nvGrpSpPr>
        <p:grpSpPr>
          <a:xfrm>
            <a:off x="5909286" y="4784219"/>
            <a:ext cx="444353" cy="461665"/>
            <a:chOff x="2089298" y="3342828"/>
            <a:chExt cx="444353" cy="46166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8FAFA56-D870-3E43-AC6B-E9A5F5FF3DAD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AE3E9A5-6CC9-144B-8BCB-DAADA49F39F8}"/>
                </a:ext>
              </a:extLst>
            </p:cNvPr>
            <p:cNvSpPr/>
            <p:nvPr/>
          </p:nvSpPr>
          <p:spPr>
            <a:xfrm>
              <a:off x="2089298" y="3342828"/>
              <a:ext cx="44435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u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4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74AF00E-23C0-E740-80FB-4E3199DCEEEB}"/>
              </a:ext>
            </a:extLst>
          </p:cNvPr>
          <p:cNvGrpSpPr/>
          <p:nvPr/>
        </p:nvGrpSpPr>
        <p:grpSpPr>
          <a:xfrm>
            <a:off x="5917542" y="3686539"/>
            <a:ext cx="444353" cy="461665"/>
            <a:chOff x="2089297" y="3342828"/>
            <a:chExt cx="444353" cy="461665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75C8139-D622-9045-99B1-9F330EB7E30B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F755BE4-0F57-8944-88A7-B500776A78E8}"/>
                </a:ext>
              </a:extLst>
            </p:cNvPr>
            <p:cNvSpPr/>
            <p:nvPr/>
          </p:nvSpPr>
          <p:spPr>
            <a:xfrm>
              <a:off x="2089297" y="3342828"/>
              <a:ext cx="44435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u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72BD24A7-FF8A-CD44-BF16-C457F067B70F}"/>
              </a:ext>
            </a:extLst>
          </p:cNvPr>
          <p:cNvSpPr txBox="1"/>
          <p:nvPr/>
        </p:nvSpPr>
        <p:spPr>
          <a:xfrm>
            <a:off x="2866828" y="3491946"/>
            <a:ext cx="538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id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2276DD8-3847-1A49-9257-113654CCF18D}"/>
              </a:ext>
            </a:extLst>
          </p:cNvPr>
          <p:cNvSpPr txBox="1"/>
          <p:nvPr/>
        </p:nvSpPr>
        <p:spPr>
          <a:xfrm>
            <a:off x="2834756" y="4971966"/>
            <a:ext cx="538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id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56716A3-0FB1-B84D-B7BF-F3418FDD8B2A}"/>
              </a:ext>
            </a:extLst>
          </p:cNvPr>
          <p:cNvSpPr txBox="1"/>
          <p:nvPr/>
        </p:nvSpPr>
        <p:spPr>
          <a:xfrm>
            <a:off x="5361397" y="3501008"/>
            <a:ext cx="538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id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D6F3099-C4B3-8745-AFAE-CD4E47695397}"/>
              </a:ext>
            </a:extLst>
          </p:cNvPr>
          <p:cNvSpPr txBox="1"/>
          <p:nvPr/>
        </p:nvSpPr>
        <p:spPr>
          <a:xfrm>
            <a:off x="5401295" y="4937748"/>
            <a:ext cx="538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id</a:t>
            </a:r>
            <a:r>
              <a:rPr lang="en-US" baseline="-25000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221478D-69D6-BA4F-86C2-581CAC21EA69}"/>
              </a:ext>
            </a:extLst>
          </p:cNvPr>
          <p:cNvSpPr/>
          <p:nvPr/>
        </p:nvSpPr>
        <p:spPr>
          <a:xfrm>
            <a:off x="4142673" y="4861080"/>
            <a:ext cx="4235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>
                <a:solidFill>
                  <a:srgbClr val="0070C0"/>
                </a:solidFill>
                <a:latin typeface="Times New Roman" charset="0"/>
                <a:cs typeface="Times New Roman" charset="0"/>
              </a:rPr>
              <a:t>id</a:t>
            </a:r>
            <a:endParaRPr lang="en-US" i="1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685ACC3-452D-9A4A-A7E1-C5E3ABB9E70E}"/>
              </a:ext>
            </a:extLst>
          </p:cNvPr>
          <p:cNvSpPr/>
          <p:nvPr/>
        </p:nvSpPr>
        <p:spPr>
          <a:xfrm>
            <a:off x="4068205" y="3711807"/>
            <a:ext cx="6799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>
                <a:solidFill>
                  <a:srgbClr val="00B050"/>
                </a:solidFill>
                <a:latin typeface="Times New Roman" charset="0"/>
                <a:cs typeface="Times New Roman" charset="0"/>
              </a:rPr>
              <a:t>min</a:t>
            </a:r>
            <a:endParaRPr lang="en-US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8750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-0.00115 L 0.10191 0.0495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39" y="25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-0.00115 L 0.10538 -0.0608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13" y="-298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-0.00116 L -0.1 0.0483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65" y="2477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-0.00116 L -0.11233 -0.0557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73" y="-27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0" grpId="1"/>
      <p:bldP spid="41" grpId="0"/>
      <p:bldP spid="41" grpId="1"/>
      <p:bldP spid="42" grpId="0"/>
      <p:bldP spid="42" grpId="1"/>
      <p:bldP spid="44" grpId="0"/>
      <p:bldP spid="44" grpId="1"/>
      <p:bldP spid="4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7">
            <a:extLst>
              <a:ext uri="{FF2B5EF4-FFF2-40B4-BE49-F238E27FC236}">
                <a16:creationId xmlns:a16="http://schemas.microsoft.com/office/drawing/2014/main" id="{D167B831-8C75-BB4F-8D37-9AA4644B075A}"/>
              </a:ext>
            </a:extLst>
          </p:cNvPr>
          <p:cNvCxnSpPr>
            <a:cxnSpLocks/>
            <a:stCxn id="8" idx="6"/>
            <a:endCxn id="16" idx="1"/>
          </p:cNvCxnSpPr>
          <p:nvPr/>
        </p:nvCxnSpPr>
        <p:spPr bwMode="auto">
          <a:xfrm>
            <a:off x="2799574" y="3874286"/>
            <a:ext cx="3109712" cy="1140766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7">
            <a:extLst>
              <a:ext uri="{FF2B5EF4-FFF2-40B4-BE49-F238E27FC236}">
                <a16:creationId xmlns:a16="http://schemas.microsoft.com/office/drawing/2014/main" id="{F421EEA3-1394-C647-9CFE-454BA5E8160E}"/>
              </a:ext>
            </a:extLst>
          </p:cNvPr>
          <p:cNvCxnSpPr>
            <a:cxnSpLocks/>
            <a:stCxn id="13" idx="3"/>
            <a:endCxn id="19" idx="1"/>
          </p:cNvCxnSpPr>
          <p:nvPr/>
        </p:nvCxnSpPr>
        <p:spPr bwMode="auto">
          <a:xfrm flipV="1">
            <a:off x="2839613" y="3917372"/>
            <a:ext cx="3077929" cy="1097680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</a:t>
            </a:r>
            <a:r>
              <a:rPr lang="en-US" dirty="0" err="1"/>
              <a:t>Pregel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8"/>
            <a:ext cx="8229600" cy="4221162"/>
          </a:xfrm>
        </p:spPr>
        <p:txBody>
          <a:bodyPr/>
          <a:lstStyle/>
          <a:p>
            <a:r>
              <a:rPr lang="en-US" b="1" dirty="0"/>
              <a:t>Hash-Min: Connected Components</a:t>
            </a:r>
            <a:endParaRPr lang="en-US" altLang="zh-CN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fld id="{8DE1F212-E36A-6C44-B33E-31147482829D}" type="slidenum"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>
                <a:defRPr/>
              </a:pPr>
              <a:t>9</a:t>
            </a:fld>
            <a:endParaRPr lang="en-US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632026D-B0FF-634D-958D-ECD279B6A9F5}"/>
              </a:ext>
            </a:extLst>
          </p:cNvPr>
          <p:cNvSpPr/>
          <p:nvPr/>
        </p:nvSpPr>
        <p:spPr>
          <a:xfrm>
            <a:off x="4200970" y="4278464"/>
            <a:ext cx="375493" cy="3754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i="1" dirty="0">
                <a:latin typeface="Corbel" panose="020B0503020204020204" pitchFamily="34" charset="0"/>
                <a:cs typeface="Arial" panose="020B0604020202020204" pitchFamily="34" charset="0"/>
              </a:rPr>
              <a:t>v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55827D-3A2C-054B-B17E-813EDDC40F11}"/>
              </a:ext>
            </a:extLst>
          </p:cNvPr>
          <p:cNvSpPr/>
          <p:nvPr/>
        </p:nvSpPr>
        <p:spPr>
          <a:xfrm>
            <a:off x="2915816" y="2582010"/>
            <a:ext cx="29113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altLang="zh-CN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.compute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zh-CN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messages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)</a:t>
            </a: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88AFD7E-3592-3041-867A-F8B2E4D48DEC}"/>
              </a:ext>
            </a:extLst>
          </p:cNvPr>
          <p:cNvGrpSpPr/>
          <p:nvPr/>
        </p:nvGrpSpPr>
        <p:grpSpPr>
          <a:xfrm>
            <a:off x="2396864" y="3600367"/>
            <a:ext cx="429925" cy="461665"/>
            <a:chOff x="2096511" y="3342828"/>
            <a:chExt cx="429925" cy="461665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5561E8D-AA4B-C74E-A792-3093719201FB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B7F26AA-8E98-5742-8B28-E185F3815D28}"/>
                </a:ext>
              </a:extLst>
            </p:cNvPr>
            <p:cNvSpPr/>
            <p:nvPr/>
          </p:nvSpPr>
          <p:spPr>
            <a:xfrm>
              <a:off x="2096511" y="3342828"/>
              <a:ext cx="4299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u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588CAD-8328-D244-BABD-9DA4D4EBF909}"/>
              </a:ext>
            </a:extLst>
          </p:cNvPr>
          <p:cNvGrpSpPr/>
          <p:nvPr/>
        </p:nvGrpSpPr>
        <p:grpSpPr>
          <a:xfrm>
            <a:off x="2396864" y="4784219"/>
            <a:ext cx="442749" cy="461665"/>
            <a:chOff x="2090099" y="3342828"/>
            <a:chExt cx="442749" cy="461665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44D2E6C-1ED5-204B-B19B-3FC1D5852779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7CCCE99-F49B-F241-9892-FB0D71618FBB}"/>
                </a:ext>
              </a:extLst>
            </p:cNvPr>
            <p:cNvSpPr/>
            <p:nvPr/>
          </p:nvSpPr>
          <p:spPr>
            <a:xfrm>
              <a:off x="2090099" y="3342828"/>
              <a:ext cx="4427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u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7B1A5A5-D04C-614F-B9F3-2E76C0A76F8F}"/>
              </a:ext>
            </a:extLst>
          </p:cNvPr>
          <p:cNvGrpSpPr/>
          <p:nvPr/>
        </p:nvGrpSpPr>
        <p:grpSpPr>
          <a:xfrm>
            <a:off x="5909286" y="4784219"/>
            <a:ext cx="444353" cy="461665"/>
            <a:chOff x="2089298" y="3342828"/>
            <a:chExt cx="444353" cy="46166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8FAFA56-D870-3E43-AC6B-E9A5F5FF3DAD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AE3E9A5-6CC9-144B-8BCB-DAADA49F39F8}"/>
                </a:ext>
              </a:extLst>
            </p:cNvPr>
            <p:cNvSpPr/>
            <p:nvPr/>
          </p:nvSpPr>
          <p:spPr>
            <a:xfrm>
              <a:off x="2089298" y="3342828"/>
              <a:ext cx="44435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u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4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74AF00E-23C0-E740-80FB-4E3199DCEEEB}"/>
              </a:ext>
            </a:extLst>
          </p:cNvPr>
          <p:cNvGrpSpPr/>
          <p:nvPr/>
        </p:nvGrpSpPr>
        <p:grpSpPr>
          <a:xfrm>
            <a:off x="5917542" y="3686539"/>
            <a:ext cx="444353" cy="461665"/>
            <a:chOff x="2089297" y="3342828"/>
            <a:chExt cx="444353" cy="461665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75C8139-D622-9045-99B1-9F330EB7E30B}"/>
                </a:ext>
              </a:extLst>
            </p:cNvPr>
            <p:cNvSpPr/>
            <p:nvPr/>
          </p:nvSpPr>
          <p:spPr>
            <a:xfrm>
              <a:off x="2123728" y="3429000"/>
              <a:ext cx="375493" cy="375493"/>
            </a:xfrm>
            <a:prstGeom prst="ellipse">
              <a:avLst/>
            </a:prstGeom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baseline="-25000" dirty="0">
                <a:latin typeface="Corbel" panose="020B05030202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F755BE4-0F57-8944-88A7-B500776A78E8}"/>
                </a:ext>
              </a:extLst>
            </p:cNvPr>
            <p:cNvSpPr/>
            <p:nvPr/>
          </p:nvSpPr>
          <p:spPr>
            <a:xfrm>
              <a:off x="2089297" y="3342828"/>
              <a:ext cx="44435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>
                  <a:latin typeface="Corbel" panose="020B0503020204020204" pitchFamily="34" charset="0"/>
                  <a:cs typeface="Arial" panose="020B0604020202020204" pitchFamily="34" charset="0"/>
                </a:rPr>
                <a:t>u</a:t>
              </a:r>
              <a:r>
                <a:rPr lang="en-US" baseline="-25000" dirty="0">
                  <a:latin typeface="Corbel" panose="020B0503020204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5221478D-69D6-BA4F-86C2-581CAC21EA69}"/>
              </a:ext>
            </a:extLst>
          </p:cNvPr>
          <p:cNvSpPr/>
          <p:nvPr/>
        </p:nvSpPr>
        <p:spPr>
          <a:xfrm>
            <a:off x="4142673" y="4861080"/>
            <a:ext cx="4235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>
                <a:solidFill>
                  <a:srgbClr val="0070C0"/>
                </a:solidFill>
                <a:latin typeface="Times New Roman" charset="0"/>
                <a:cs typeface="Times New Roman" charset="0"/>
              </a:rPr>
              <a:t>id</a:t>
            </a:r>
            <a:endParaRPr lang="en-US" i="1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685ACC3-452D-9A4A-A7E1-C5E3ABB9E70E}"/>
              </a:ext>
            </a:extLst>
          </p:cNvPr>
          <p:cNvSpPr/>
          <p:nvPr/>
        </p:nvSpPr>
        <p:spPr>
          <a:xfrm>
            <a:off x="4068205" y="3711807"/>
            <a:ext cx="6799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>
                <a:solidFill>
                  <a:srgbClr val="00B050"/>
                </a:solidFill>
                <a:latin typeface="Times New Roman" charset="0"/>
                <a:cs typeface="Times New Roman" charset="0"/>
              </a:rPr>
              <a:t>min</a:t>
            </a:r>
            <a:endParaRPr lang="en-US" i="1" dirty="0">
              <a:solidFill>
                <a:srgbClr val="00B050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9C1FCD0-4637-BF44-8910-3776A12111F7}"/>
              </a:ext>
            </a:extLst>
          </p:cNvPr>
          <p:cNvSpPr/>
          <p:nvPr/>
        </p:nvSpPr>
        <p:spPr>
          <a:xfrm>
            <a:off x="711786" y="3043675"/>
            <a:ext cx="16850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If </a:t>
            </a:r>
            <a:r>
              <a:rPr lang="en-US" altLang="zh-CN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min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&lt; </a:t>
            </a:r>
            <a:r>
              <a:rPr lang="en-US" altLang="zh-CN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id</a:t>
            </a:r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: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D9D2C3-ABAC-4648-8C2A-3093048C763C}"/>
              </a:ext>
            </a:extLst>
          </p:cNvPr>
          <p:cNvSpPr txBox="1"/>
          <p:nvPr/>
        </p:nvSpPr>
        <p:spPr>
          <a:xfrm>
            <a:off x="4499992" y="4911551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=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CDE9E2A-1663-B449-A4E6-6845B0646B48}"/>
              </a:ext>
            </a:extLst>
          </p:cNvPr>
          <p:cNvSpPr/>
          <p:nvPr/>
        </p:nvSpPr>
        <p:spPr>
          <a:xfrm>
            <a:off x="4479857" y="3863481"/>
            <a:ext cx="6799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>
                <a:solidFill>
                  <a:srgbClr val="00B050"/>
                </a:solidFill>
                <a:latin typeface="Times New Roman" charset="0"/>
                <a:cs typeface="Times New Roman" charset="0"/>
              </a:rPr>
              <a:t>min</a:t>
            </a:r>
            <a:endParaRPr lang="en-US" i="1" dirty="0">
              <a:solidFill>
                <a:srgbClr val="00B050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0C6E3A2-DA61-B94E-9E9C-A1302058A4C7}"/>
              </a:ext>
            </a:extLst>
          </p:cNvPr>
          <p:cNvSpPr/>
          <p:nvPr/>
        </p:nvSpPr>
        <p:spPr>
          <a:xfrm>
            <a:off x="4639176" y="4209730"/>
            <a:ext cx="6799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>
                <a:solidFill>
                  <a:srgbClr val="00B050"/>
                </a:solidFill>
                <a:latin typeface="Times New Roman" charset="0"/>
                <a:cs typeface="Times New Roman" charset="0"/>
              </a:rPr>
              <a:t>min</a:t>
            </a:r>
            <a:endParaRPr lang="en-US" i="1" dirty="0">
              <a:solidFill>
                <a:srgbClr val="00B05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06E8FED-A6BD-E34B-BBF4-E22C9D1C0EAF}"/>
              </a:ext>
            </a:extLst>
          </p:cNvPr>
          <p:cNvSpPr/>
          <p:nvPr/>
        </p:nvSpPr>
        <p:spPr>
          <a:xfrm>
            <a:off x="3737150" y="3850952"/>
            <a:ext cx="6799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>
                <a:solidFill>
                  <a:srgbClr val="00B050"/>
                </a:solidFill>
                <a:latin typeface="Times New Roman" charset="0"/>
                <a:cs typeface="Times New Roman" charset="0"/>
              </a:rPr>
              <a:t>min</a:t>
            </a:r>
            <a:endParaRPr lang="en-US" i="1" dirty="0">
              <a:solidFill>
                <a:srgbClr val="00B050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1756E3C-FF15-3D4B-BF57-ECF16BA29554}"/>
              </a:ext>
            </a:extLst>
          </p:cNvPr>
          <p:cNvSpPr/>
          <p:nvPr/>
        </p:nvSpPr>
        <p:spPr>
          <a:xfrm>
            <a:off x="3715642" y="4542592"/>
            <a:ext cx="6799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>
                <a:solidFill>
                  <a:srgbClr val="00B050"/>
                </a:solidFill>
                <a:latin typeface="Times New Roman" charset="0"/>
                <a:cs typeface="Times New Roman" charset="0"/>
              </a:rPr>
              <a:t>min</a:t>
            </a:r>
            <a:endParaRPr lang="en-US" i="1" dirty="0">
              <a:solidFill>
                <a:srgbClr val="00B050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5FF25-3E88-FA48-B250-71B7686461A3}"/>
              </a:ext>
            </a:extLst>
          </p:cNvPr>
          <p:cNvSpPr/>
          <p:nvPr/>
        </p:nvSpPr>
        <p:spPr>
          <a:xfrm>
            <a:off x="708626" y="5721173"/>
            <a:ext cx="27132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Finally, vote to halt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5216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1.48148E-6 L 0.0809 0.1678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45" y="838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7.40741E-7 L 0.09896 -0.0525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48" y="-263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0.00092 L 0.08125 0.0400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62" y="2037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1.11111E-6 L -0.1092 -0.05764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17" y="-275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4.81481E-6 L -0.10903 0.05417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03" y="2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20" grpId="0"/>
      <p:bldP spid="31" grpId="0"/>
      <p:bldP spid="31" grpId="2"/>
      <p:bldP spid="32" grpId="0"/>
      <p:bldP spid="32" grpId="1"/>
      <p:bldP spid="33" grpId="0"/>
      <p:bldP spid="33" grpId="1"/>
      <p:bldP spid="35" grpId="0"/>
      <p:bldP spid="35" grpId="1"/>
      <p:bldP spid="36" grpId="0"/>
    </p:bldLst>
  </p:timing>
</p:sld>
</file>

<file path=ppt/theme/theme1.xml><?xml version="1.0" encoding="utf-8"?>
<a:theme xmlns:a="http://schemas.openxmlformats.org/drawingml/2006/main" name="Office Theme">
  <a:themeElements>
    <a:clrScheme name="Custom 1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80FF"/>
      </a:hlink>
      <a:folHlink>
        <a:srgbClr val="800080"/>
      </a:folHlink>
    </a:clrScheme>
    <a:fontScheme name="Exhibit">
      <a:majorFont>
        <a:latin typeface="Corbel"/>
        <a:ea typeface=""/>
        <a:cs typeface=""/>
        <a:font script="Jpan" typeface="メイリオ"/>
      </a:majorFont>
      <a:minorFont>
        <a:latin typeface="Corbel"/>
        <a:ea typeface=""/>
        <a:cs typeface=""/>
        <a:font script="Jpan" typeface="メイリオ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tx1"/>
          </a:solidFill>
          <a:headEnd type="none" w="med" len="med"/>
          <a:tailEnd type="none"/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tx1"/>
          </a:solidFill>
          <a:headEnd type="none" w="med" len="med"/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69236</TotalTime>
  <Words>2013</Words>
  <Application>Microsoft Macintosh PowerPoint</Application>
  <PresentationFormat>On-screen Show (4:3)</PresentationFormat>
  <Paragraphs>839</Paragraphs>
  <Slides>64</Slides>
  <Notes>64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4" baseType="lpstr">
      <vt:lpstr>ＭＳ Ｐゴシック</vt:lpstr>
      <vt:lpstr>宋体</vt:lpstr>
      <vt:lpstr>Arial</vt:lpstr>
      <vt:lpstr>Calibri</vt:lpstr>
      <vt:lpstr>Constantia</vt:lpstr>
      <vt:lpstr>Corbel</vt:lpstr>
      <vt:lpstr>Lucida Grande</vt:lpstr>
      <vt:lpstr>Times New Roman</vt:lpstr>
      <vt:lpstr>Wingdings</vt:lpstr>
      <vt:lpstr>Office Theme</vt:lpstr>
      <vt:lpstr>PowerPoint Presentation</vt:lpstr>
      <vt:lpstr>Overview</vt:lpstr>
      <vt:lpstr>Overview</vt:lpstr>
      <vt:lpstr>Google’s Pregel</vt:lpstr>
      <vt:lpstr>Google’s Pregel</vt:lpstr>
      <vt:lpstr>Google’s Pregel</vt:lpstr>
      <vt:lpstr>Google’s Pregel</vt:lpstr>
      <vt:lpstr>Google’s Pregel</vt:lpstr>
      <vt:lpstr>Google’s Pregel</vt:lpstr>
      <vt:lpstr>Google’s Pregel</vt:lpstr>
      <vt:lpstr>Google’s Pregel</vt:lpstr>
      <vt:lpstr>Google’s Pregel</vt:lpstr>
      <vt:lpstr>Google’s Pregel</vt:lpstr>
      <vt:lpstr>Google’s Pregel</vt:lpstr>
      <vt:lpstr>Google’s Pregel</vt:lpstr>
      <vt:lpstr>Google’s Pregel</vt:lpstr>
      <vt:lpstr>Overview</vt:lpstr>
      <vt:lpstr>Pregel’s Checkpointing</vt:lpstr>
      <vt:lpstr>Pregel’s Checkpointing</vt:lpstr>
      <vt:lpstr>Our Proposal</vt:lpstr>
      <vt:lpstr>Our Proposal</vt:lpstr>
      <vt:lpstr>Examples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Implementation</vt:lpstr>
      <vt:lpstr>Overview</vt:lpstr>
      <vt:lpstr>Message Logging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Illustration</vt:lpstr>
      <vt:lpstr>The Problem</vt:lpstr>
      <vt:lpstr>Our Solution</vt:lpstr>
      <vt:lpstr>Our Solution</vt:lpstr>
      <vt:lpstr>Our Solution</vt:lpstr>
      <vt:lpstr>Our Solution</vt:lpstr>
      <vt:lpstr>Our Other Graph-Parallel Systems</vt:lpstr>
      <vt:lpstr>PowerPoint Presentation</vt:lpstr>
    </vt:vector>
  </TitlesOfParts>
  <Company>UC Berkeley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Andy Konwinski</dc:creator>
  <cp:lastModifiedBy>Yan, Da</cp:lastModifiedBy>
  <cp:revision>5228</cp:revision>
  <dcterms:created xsi:type="dcterms:W3CDTF">2010-06-28T20:28:41Z</dcterms:created>
  <dcterms:modified xsi:type="dcterms:W3CDTF">2019-07-08T21:34:38Z</dcterms:modified>
</cp:coreProperties>
</file>